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493" r:id="rId4"/>
    <p:sldId id="258" r:id="rId5"/>
    <p:sldId id="259" r:id="rId6"/>
    <p:sldId id="260" r:id="rId7"/>
    <p:sldId id="485" r:id="rId8"/>
    <p:sldId id="482" r:id="rId9"/>
    <p:sldId id="483" r:id="rId10"/>
    <p:sldId id="484" r:id="rId11"/>
    <p:sldId id="267" r:id="rId12"/>
    <p:sldId id="268" r:id="rId13"/>
    <p:sldId id="269" r:id="rId14"/>
    <p:sldId id="497" r:id="rId15"/>
    <p:sldId id="498" r:id="rId16"/>
    <p:sldId id="499" r:id="rId17"/>
    <p:sldId id="500" r:id="rId18"/>
    <p:sldId id="501" r:id="rId19"/>
    <p:sldId id="502" r:id="rId20"/>
    <p:sldId id="486" r:id="rId21"/>
    <p:sldId id="487" r:id="rId22"/>
    <p:sldId id="488" r:id="rId23"/>
    <p:sldId id="489" r:id="rId24"/>
    <p:sldId id="490" r:id="rId25"/>
    <p:sldId id="275" r:id="rId26"/>
    <p:sldId id="294" r:id="rId27"/>
    <p:sldId id="491" r:id="rId28"/>
    <p:sldId id="492" r:id="rId29"/>
    <p:sldId id="277" r:id="rId30"/>
    <p:sldId id="261" r:id="rId31"/>
    <p:sldId id="262" r:id="rId32"/>
  </p:sldIdLst>
  <p:sldSz cx="9144000" cy="5149850"/>
  <p:notesSz cx="9872663" cy="6858000"/>
  <p:embeddedFontLs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Helvetica Neue Light" panose="020B0604020202020204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Light" panose="020B0306030504020204" pitchFamily="34" charset="0"/>
      <p:regular r:id="rId46"/>
      <p:italic r:id="rId47"/>
    </p:embeddedFont>
    <p:embeddedFont>
      <p:font typeface="Roboto Mono" panose="00000009000000000000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gapAjYlQK6JKDX9LV9jEkhIjbj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18" y="39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278154" cy="34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2796" y="1"/>
            <a:ext cx="4278154" cy="34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30" cy="270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409"/>
            <a:ext cx="4278154" cy="34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154" cy="34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79520871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22479520871_0_1142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22479520871_0_1142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21d90dcc3_0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g2f21d90dcc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f21d90dcc3_0_3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7" name="Google Shape;427;g2f21d90dcc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f21d90dcc3_0_5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7" name="Google Shape;587;g2f21d90dcc3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f21d90dcc3_0_6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3" name="Google Shape;753;g2f21d90dcc3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5474d82abc_1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25474d82abc_1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5474d82abc_1_2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5474d82abc_1_2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5474d82abc_1_2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25474d82abc_1_2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5474d82abc_1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25474d82abc_1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2527601db50_0_3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2527601db50_0_3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527601db50_0_3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2527601db50_0_3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479520871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2479520871_0_1120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22479520871_0_1120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f21d90dcc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g2f21d90dcc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Edit to specify read qc and add host removal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f21d90dcc3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f21d90dcc3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f21d90dcc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f21d90dcc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f21d90dc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2" name="Google Shape;952;g2f21d90dc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f21d90dcc3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g2f21d90dcc3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Option: fill gaps with reference sequence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f21d90dcc3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g2f21d90dcc3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f21f0f64cc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g2f21f0f64cc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678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f21f0f64cc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g2f21f0f64cc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321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f21d90dcc3_0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2f21d90dcc3_0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f21d90dcc3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f21d90dcc3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21f21b1bb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2f21f21b1bb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479520871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2713" y="514350"/>
            <a:ext cx="4567237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2479520871_0_1220:notes"/>
          <p:cNvSpPr txBox="1">
            <a:spLocks noGrp="1"/>
          </p:cNvSpPr>
          <p:nvPr>
            <p:ph type="body" idx="1"/>
          </p:nvPr>
        </p:nvSpPr>
        <p:spPr>
          <a:xfrm>
            <a:off x="987265" y="3257550"/>
            <a:ext cx="7898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479520871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2713" y="514350"/>
            <a:ext cx="4567237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22479520871_0_1215:notes"/>
          <p:cNvSpPr txBox="1">
            <a:spLocks noGrp="1"/>
          </p:cNvSpPr>
          <p:nvPr>
            <p:ph type="body" idx="1"/>
          </p:nvPr>
        </p:nvSpPr>
        <p:spPr>
          <a:xfrm>
            <a:off x="987265" y="3257550"/>
            <a:ext cx="7898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21d90dcc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f21d90dcc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21d90dcc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f21d90dcc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21d90dcc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f21d90dcc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21d90dcc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f21d90dcc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21d90dcc3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" name="Google Shape;149;g2f21d90dcc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21d90dcc3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g2f21d90dcc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2479520871_0_949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turquesa">
  <p:cSld name="separador turquesa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6B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l="-4456" t="55307" r="-2480" b="-4468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ocre">
  <p:cSld name="separador ocr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E0DF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l="-4456" t="-6144" r="-2480" b="56983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rada capítulo ocre">
  <p:cSld name="entrada capítulo ocr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E0DF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 amt="7000"/>
          </a:blip>
          <a:srcRect r="8571"/>
          <a:stretch/>
        </p:blipFill>
        <p:spPr>
          <a:xfrm>
            <a:off x="6518965" y="0"/>
            <a:ext cx="2625036" cy="51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l="-4456" t="-6144" r="-2480" b="56983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general turquesa">
  <p:cSld name="diapositiva general turquesa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C3E7E6">
              <a:alpha val="435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4654742"/>
            <a:ext cx="5410200" cy="434783"/>
          </a:xfrm>
          <a:custGeom>
            <a:avLst/>
            <a:gdLst/>
            <a:ahLst/>
            <a:cxnLst/>
            <a:rect l="l" t="t" r="r" b="b"/>
            <a:pathLst>
              <a:path w="12192473" h="719209" extrusionOk="0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l="-4456" t="-6144" r="-2480" b="56983"/>
          <a:stretch/>
        </p:blipFill>
        <p:spPr>
          <a:xfrm>
            <a:off x="71628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574"/>
            <a:ext cx="8520600" cy="573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3898"/>
            <a:ext cx="8520600" cy="3420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8974"/>
            <a:ext cx="548700" cy="394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2102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574"/>
            <a:ext cx="8520600" cy="573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3898"/>
            <a:ext cx="3999900" cy="3420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3898"/>
            <a:ext cx="3999900" cy="3420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8974"/>
            <a:ext cx="548700" cy="394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9996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 &amp; Subtitle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3077"/>
            <a:ext cx="7810500" cy="174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5988"/>
            <a:ext cx="7810500" cy="5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 descr="IDseq_logo.png"/>
          <p:cNvSpPr/>
          <p:nvPr/>
        </p:nvSpPr>
        <p:spPr>
          <a:xfrm>
            <a:off x="8236538" y="96894"/>
            <a:ext cx="816000" cy="26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382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3">
  <p:cSld name="Title &amp; Subtitle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66750" y="863077"/>
            <a:ext cx="7810500" cy="174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66750" y="2655988"/>
            <a:ext cx="7810500" cy="5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14" descr="IDseq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6539" y="96894"/>
            <a:ext cx="815933" cy="2649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4829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4">
  <p:cSld name="Title &amp; Subtitle 4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66750" y="863077"/>
            <a:ext cx="7810500" cy="174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66750" y="2655988"/>
            <a:ext cx="7810500" cy="5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pic>
        <p:nvPicPr>
          <p:cNvPr id="63" name="Google Shape;63;p15" descr="IDseq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6539" y="96894"/>
            <a:ext cx="815933" cy="26491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9470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5">
  <p:cSld name="Title &amp; Subtitle 5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666750" y="863077"/>
            <a:ext cx="7810500" cy="174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666750" y="2655988"/>
            <a:ext cx="7810500" cy="5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pic>
        <p:nvPicPr>
          <p:cNvPr id="68" name="Google Shape;68;p16" descr="IDseq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6539" y="96894"/>
            <a:ext cx="815933" cy="26491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06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2479520871_0_951"/>
          <p:cNvSpPr txBox="1">
            <a:spLocks noGrp="1"/>
          </p:cNvSpPr>
          <p:nvPr>
            <p:ph type="title"/>
          </p:nvPr>
        </p:nvSpPr>
        <p:spPr>
          <a:xfrm>
            <a:off x="666750" y="863077"/>
            <a:ext cx="7810500" cy="17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g22479520871_0_951"/>
          <p:cNvSpPr txBox="1">
            <a:spLocks noGrp="1"/>
          </p:cNvSpPr>
          <p:nvPr>
            <p:ph type="body" idx="1"/>
          </p:nvPr>
        </p:nvSpPr>
        <p:spPr>
          <a:xfrm>
            <a:off x="666750" y="2655987"/>
            <a:ext cx="78105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" name="Google Shape;22;g22479520871_0_951" descr="IDseq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6538" y="96895"/>
            <a:ext cx="815933" cy="26459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22479520871_0_951"/>
          <p:cNvSpPr txBox="1">
            <a:spLocks noGrp="1"/>
          </p:cNvSpPr>
          <p:nvPr>
            <p:ph type="sldNum" idx="12"/>
          </p:nvPr>
        </p:nvSpPr>
        <p:spPr>
          <a:xfrm>
            <a:off x="4484637" y="4911431"/>
            <a:ext cx="1701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2479520871_0_76"/>
          <p:cNvSpPr txBox="1">
            <a:spLocks noGrp="1"/>
          </p:cNvSpPr>
          <p:nvPr>
            <p:ph type="ctrTitle"/>
          </p:nvPr>
        </p:nvSpPr>
        <p:spPr>
          <a:xfrm>
            <a:off x="311708" y="745494"/>
            <a:ext cx="8520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g22479520871_0_76"/>
          <p:cNvSpPr txBox="1">
            <a:spLocks noGrp="1"/>
          </p:cNvSpPr>
          <p:nvPr>
            <p:ph type="subTitle" idx="1"/>
          </p:nvPr>
        </p:nvSpPr>
        <p:spPr>
          <a:xfrm>
            <a:off x="311700" y="2837624"/>
            <a:ext cx="85206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22479520871_0_76"/>
          <p:cNvSpPr txBox="1">
            <a:spLocks noGrp="1"/>
          </p:cNvSpPr>
          <p:nvPr>
            <p:ph type="sldNum" idx="12"/>
          </p:nvPr>
        </p:nvSpPr>
        <p:spPr>
          <a:xfrm>
            <a:off x="8472458" y="4668974"/>
            <a:ext cx="548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Text and bullets">
  <p:cSld name="1_Title, Text and bulle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2479520871_0_1324"/>
          <p:cNvSpPr txBox="1">
            <a:spLocks noGrp="1"/>
          </p:cNvSpPr>
          <p:nvPr>
            <p:ph type="title"/>
          </p:nvPr>
        </p:nvSpPr>
        <p:spPr>
          <a:xfrm>
            <a:off x="575393" y="321866"/>
            <a:ext cx="65235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00" tIns="24100" rIns="48200" bIns="24100" anchor="ctr" anchorCtr="0">
            <a:noAutofit/>
          </a:bodyPr>
          <a:lstStyle>
            <a:lvl1pPr marR="0" lvl="0" algn="l" rtl="0">
              <a:lnSpc>
                <a:spcPct val="96296"/>
              </a:lnSpc>
              <a:spcBef>
                <a:spcPts val="0"/>
              </a:spcBef>
              <a:spcAft>
                <a:spcPts val="0"/>
              </a:spcAft>
              <a:buClr>
                <a:srgbClr val="0097DB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97D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g22479520871_0_1324"/>
          <p:cNvSpPr txBox="1">
            <a:spLocks noGrp="1"/>
          </p:cNvSpPr>
          <p:nvPr>
            <p:ph type="body" idx="1"/>
          </p:nvPr>
        </p:nvSpPr>
        <p:spPr>
          <a:xfrm>
            <a:off x="575254" y="1283912"/>
            <a:ext cx="79098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00" tIns="24100" rIns="48200" bIns="24100" anchor="t" anchorCtr="0">
            <a:noAutofit/>
          </a:bodyPr>
          <a:lstStyle>
            <a:lvl1pPr marL="457200" marR="0" lvl="0" indent="-330200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29032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g22479520871_0_1324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l="-4456" t="55307" r="-2480" b="-4468"/>
          <a:stretch/>
        </p:blipFill>
        <p:spPr>
          <a:xfrm>
            <a:off x="1066800" y="4022725"/>
            <a:ext cx="2914089" cy="97136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rada capítulo turquesa">
  <p:cSld name="entrada capítulo turquesa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-4482" y="6537"/>
            <a:ext cx="9144000" cy="5149850"/>
          </a:xfrm>
          <a:prstGeom prst="rect">
            <a:avLst/>
          </a:prstGeom>
          <a:solidFill>
            <a:srgbClr val="6BAB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9"/>
          <p:cNvPicPr preferRelativeResize="0"/>
          <p:nvPr/>
        </p:nvPicPr>
        <p:blipFill rotWithShape="1">
          <a:blip r:embed="rId3">
            <a:alphaModFix/>
          </a:blip>
          <a:srcRect l="-4456" t="55307" r="-2480" b="-4468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general ocre">
  <p:cSld name="diapositiva general ocr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chemeClr val="lt2">
              <a:alpha val="7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/>
          <p:nvPr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0" y="4654742"/>
            <a:ext cx="5410200" cy="434783"/>
          </a:xfrm>
          <a:custGeom>
            <a:avLst/>
            <a:gdLst/>
            <a:ahLst/>
            <a:cxnLst/>
            <a:rect l="l" t="t" r="r" b="b"/>
            <a:pathLst>
              <a:path w="12192473" h="719209" extrusionOk="0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-4456" t="-6144" r="-2480" b="56983"/>
          <a:stretch/>
        </p:blipFill>
        <p:spPr>
          <a:xfrm>
            <a:off x="7162800" y="212725"/>
            <a:ext cx="1828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general blanca">
  <p:cSld name="diapositiva general blanc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0" y="4654742"/>
            <a:ext cx="5410200" cy="434783"/>
          </a:xfrm>
          <a:custGeom>
            <a:avLst/>
            <a:gdLst/>
            <a:ahLst/>
            <a:cxnLst/>
            <a:rect l="l" t="t" r="r" b="b"/>
            <a:pathLst>
              <a:path w="12192473" h="719209" extrusionOk="0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0515" y="136525"/>
            <a:ext cx="161713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 amt="79000"/>
          </a:blip>
          <a:srcRect t="354" b="353"/>
          <a:stretch/>
        </p:blipFill>
        <p:spPr>
          <a:xfrm>
            <a:off x="3049" y="-9369"/>
            <a:ext cx="9140952" cy="514658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2"/>
          <p:cNvSpPr/>
          <p:nvPr/>
        </p:nvSpPr>
        <p:spPr>
          <a:xfrm>
            <a:off x="0" y="-320675"/>
            <a:ext cx="9144000" cy="5149850"/>
          </a:xfrm>
          <a:prstGeom prst="rect">
            <a:avLst/>
          </a:prstGeom>
          <a:gradFill>
            <a:gsLst>
              <a:gs pos="0">
                <a:srgbClr val="86D7D1">
                  <a:alpha val="37254"/>
                </a:srgbClr>
              </a:gs>
              <a:gs pos="27000">
                <a:srgbClr val="86D7D1">
                  <a:alpha val="37254"/>
                </a:srgbClr>
              </a:gs>
              <a:gs pos="99000">
                <a:srgbClr val="1CA8A7"/>
              </a:gs>
              <a:gs pos="100000">
                <a:srgbClr val="1CA8A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88058"/>
            <a:ext cx="9144000" cy="6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175125"/>
            <a:ext cx="9144000" cy="91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7200" y="4479925"/>
            <a:ext cx="877578" cy="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/>
          <p:cNvPicPr preferRelativeResize="0"/>
          <p:nvPr/>
        </p:nvPicPr>
        <p:blipFill rotWithShape="1">
          <a:blip r:embed="rId6">
            <a:alphaModFix/>
          </a:blip>
          <a:srcRect t="65417"/>
          <a:stretch/>
        </p:blipFill>
        <p:spPr>
          <a:xfrm>
            <a:off x="1295400" y="3358965"/>
            <a:ext cx="6418846" cy="81615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556784" y="4755715"/>
            <a:ext cx="5487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8" r:id="rId15"/>
    <p:sldLayoutId id="2147483669" r:id="rId16"/>
    <p:sldLayoutId id="2147483670" r:id="rId17"/>
    <p:sldLayoutId id="2147483671" r:id="rId18"/>
    <p:sldLayoutId id="214748367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respiratory-research.biomedcentral.com/articles/10.1186/s12931-020-01581-z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des.nextstrain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genomedetective.com/app/typingtool/vir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hruiz@ins.gov.co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26.png"/><Relationship Id="rId4" Type="http://schemas.openxmlformats.org/officeDocument/2006/relationships/hyperlink" Target="mailto:hector.genomica@gmail.co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zuckerberg.zendesk.com/hc/en-us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22479520871_0_1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5" y="35225"/>
            <a:ext cx="1627300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2479520871_0_1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225" y="3627399"/>
            <a:ext cx="1536703" cy="1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2479520871_0_1142"/>
          <p:cNvSpPr txBox="1"/>
          <p:nvPr/>
        </p:nvSpPr>
        <p:spPr>
          <a:xfrm>
            <a:off x="2628559" y="1159538"/>
            <a:ext cx="4938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34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EPIDEMIOLOGÍA GENÓMICA</a:t>
            </a:r>
            <a:endParaRPr sz="3400" b="1" i="0" u="none" strike="noStrike" cap="non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" name="Google Shape;92;g22479520871_0_1142"/>
          <p:cNvSpPr txBox="1"/>
          <p:nvPr/>
        </p:nvSpPr>
        <p:spPr>
          <a:xfrm>
            <a:off x="3176084" y="728758"/>
            <a:ext cx="4101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>
                <a:solidFill>
                  <a:srgbClr val="57A7B3"/>
                </a:solidFill>
                <a:latin typeface="Calibri"/>
                <a:ea typeface="Calibri"/>
                <a:cs typeface="Calibri"/>
                <a:sym typeface="Calibri"/>
              </a:rPr>
              <a:t>Curso Teórico-Práctico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22479520871_0_1142"/>
          <p:cNvSpPr txBox="1"/>
          <p:nvPr/>
        </p:nvSpPr>
        <p:spPr>
          <a:xfrm>
            <a:off x="3047209" y="2509958"/>
            <a:ext cx="410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>
                <a:solidFill>
                  <a:srgbClr val="57A7B3"/>
                </a:solidFill>
                <a:latin typeface="Calibri"/>
                <a:ea typeface="Calibri"/>
                <a:cs typeface="Calibri"/>
                <a:sym typeface="Calibri"/>
              </a:rPr>
              <a:t>UNA HERRAMIENTA PARA FORTALECER LA VIGILANCIA DE AGENTES INFECCIOSOS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g22479520871_0_1142"/>
          <p:cNvGrpSpPr/>
          <p:nvPr/>
        </p:nvGrpSpPr>
        <p:grpSpPr>
          <a:xfrm>
            <a:off x="2565525" y="3942225"/>
            <a:ext cx="6319095" cy="712465"/>
            <a:chOff x="4640964" y="2215180"/>
            <a:chExt cx="4343618" cy="712465"/>
          </a:xfrm>
        </p:grpSpPr>
        <p:sp>
          <p:nvSpPr>
            <p:cNvPr id="95" name="Google Shape;95;g22479520871_0_1142"/>
            <p:cNvSpPr txBox="1"/>
            <p:nvPr/>
          </p:nvSpPr>
          <p:spPr>
            <a:xfrm>
              <a:off x="4642382" y="2281355"/>
              <a:ext cx="4342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s-ES" sz="1800" b="0" i="0" u="none" strike="noStrike" dirty="0">
                  <a:solidFill>
                    <a:srgbClr val="A5A5A5"/>
                  </a:solidFill>
                  <a:effectLst/>
                  <a:latin typeface="Calibri" panose="020F0502020204030204" pitchFamily="34" charset="0"/>
                </a:rPr>
                <a:t>Día 2: </a:t>
              </a:r>
              <a:r>
                <a:rPr lang="es-ES" sz="1800" b="1" i="1" u="none" strike="noStrike" dirty="0">
                  <a:solidFill>
                    <a:srgbClr val="A5A5A5"/>
                  </a:solidFill>
                  <a:effectLst/>
                  <a:latin typeface="Calibri" panose="020F0502020204030204" pitchFamily="34" charset="0"/>
                </a:rPr>
                <a:t>NGS, epidemiología aplicada, consenso y Calidad</a:t>
              </a:r>
              <a:endParaRPr lang="es-ES" sz="20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s-ES" sz="1800" b="0" i="0" u="none" strike="noStrike" dirty="0">
                  <a:solidFill>
                    <a:srgbClr val="A5A5A5"/>
                  </a:solidFill>
                  <a:effectLst/>
                  <a:latin typeface="Calibri" panose="020F0502020204030204" pitchFamily="34" charset="0"/>
                </a:rPr>
                <a:t>Bogotá / Septiembre 24 del 2024</a:t>
              </a:r>
              <a:endParaRPr lang="es-ES" sz="2000" b="0" dirty="0">
                <a:effectLst/>
              </a:endParaRPr>
            </a:p>
          </p:txBody>
        </p:sp>
        <p:cxnSp>
          <p:nvCxnSpPr>
            <p:cNvPr id="96" name="Google Shape;96;g22479520871_0_1142"/>
            <p:cNvCxnSpPr/>
            <p:nvPr/>
          </p:nvCxnSpPr>
          <p:spPr>
            <a:xfrm rot="10800000" flipH="1">
              <a:off x="4640964" y="2215180"/>
              <a:ext cx="3838800" cy="11700"/>
            </a:xfrm>
            <a:prstGeom prst="straightConnector1">
              <a:avLst/>
            </a:prstGeom>
            <a:noFill/>
            <a:ln w="9525" cap="flat" cmpd="sng">
              <a:solidFill>
                <a:srgbClr val="43919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7" name="Google Shape;97;g22479520871_0_1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50" y="2298651"/>
            <a:ext cx="1678700" cy="2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/>
          <p:nvPr/>
        </p:nvSpPr>
        <p:spPr>
          <a:xfrm>
            <a:off x="1918500" y="2233700"/>
            <a:ext cx="8280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Alineamiento/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Mapeo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7" name="Google Shape;297;p27"/>
          <p:cNvGrpSpPr/>
          <p:nvPr/>
        </p:nvGrpSpPr>
        <p:grpSpPr>
          <a:xfrm>
            <a:off x="1457325" y="1376757"/>
            <a:ext cx="285900" cy="2278521"/>
            <a:chOff x="1381125" y="1373581"/>
            <a:chExt cx="285900" cy="2278521"/>
          </a:xfrm>
        </p:grpSpPr>
        <p:sp>
          <p:nvSpPr>
            <p:cNvPr id="298" name="Google Shape;298;p27"/>
            <p:cNvSpPr/>
            <p:nvPr/>
          </p:nvSpPr>
          <p:spPr>
            <a:xfrm>
              <a:off x="1381125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381125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381125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1381125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1381125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381125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1381125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1381125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1381125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381125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381125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381125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381125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381125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1381125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381125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381125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381125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381125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1381125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1381125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1381125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20" name="Google Shape;320;p27"/>
          <p:cNvSpPr txBox="1"/>
          <p:nvPr/>
        </p:nvSpPr>
        <p:spPr>
          <a:xfrm>
            <a:off x="2942763" y="1542325"/>
            <a:ext cx="187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>
              <a:buSzPts val="1100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Secuencias mapeadas a la referencia</a:t>
            </a:r>
            <a:endParaRPr sz="1100"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167021" y="982943"/>
            <a:ext cx="828000" cy="2672335"/>
            <a:chOff x="167021" y="979767"/>
            <a:chExt cx="828000" cy="2672335"/>
          </a:xfrm>
        </p:grpSpPr>
        <p:sp>
          <p:nvSpPr>
            <p:cNvPr id="322" name="Google Shape;322;p27"/>
            <p:cNvSpPr/>
            <p:nvPr/>
          </p:nvSpPr>
          <p:spPr>
            <a:xfrm>
              <a:off x="400050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400050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400050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400050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400050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400050" y="2169873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400050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400050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400050" y="2612257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400050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00050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00050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00050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00050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00050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00050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400050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00050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400050" y="1462058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400050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400050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00050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400050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400050" y="2523780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400050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400050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8" name="Google Shape;348;p27"/>
            <p:cNvSpPr txBox="1"/>
            <p:nvPr/>
          </p:nvSpPr>
          <p:spPr>
            <a:xfrm>
              <a:off x="167021" y="979767"/>
              <a:ext cx="828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Secuencias sin procesar (fastq)</a:t>
              </a:r>
              <a:endParaRPr sz="1100"/>
            </a:p>
          </p:txBody>
        </p:sp>
      </p:grpSp>
      <p:sp>
        <p:nvSpPr>
          <p:cNvPr id="349" name="Google Shape;349;p27"/>
          <p:cNvSpPr txBox="1"/>
          <p:nvPr/>
        </p:nvSpPr>
        <p:spPr>
          <a:xfrm>
            <a:off x="2849475" y="2702150"/>
            <a:ext cx="2186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>
              <a:buSzPts val="1100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Genoma de referencia</a:t>
            </a:r>
            <a:endParaRPr sz="1000"/>
          </a:p>
        </p:txBody>
      </p:sp>
      <p:grpSp>
        <p:nvGrpSpPr>
          <p:cNvPr id="350" name="Google Shape;350;p27"/>
          <p:cNvGrpSpPr/>
          <p:nvPr/>
        </p:nvGrpSpPr>
        <p:grpSpPr>
          <a:xfrm>
            <a:off x="3013284" y="2084239"/>
            <a:ext cx="2186789" cy="594569"/>
            <a:chOff x="2557375" y="1471481"/>
            <a:chExt cx="2476825" cy="594569"/>
          </a:xfrm>
        </p:grpSpPr>
        <p:sp>
          <p:nvSpPr>
            <p:cNvPr id="351" name="Google Shape;351;p27"/>
            <p:cNvSpPr/>
            <p:nvPr/>
          </p:nvSpPr>
          <p:spPr>
            <a:xfrm>
              <a:off x="2709800" y="15877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2557375" y="18735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2685150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2620850" y="1683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2557375" y="1999450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3096063" y="16823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28810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3719275" y="14714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3723675" y="17681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3653300" y="1661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3775700" y="15667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3202500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35407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42033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300522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338197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4065375" y="17681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4748300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45287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4674100" y="16823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4748300" y="15863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44397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3995000" y="16583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74" name="Google Shape;374;p27"/>
          <p:cNvGrpSpPr/>
          <p:nvPr/>
        </p:nvGrpSpPr>
        <p:grpSpPr>
          <a:xfrm>
            <a:off x="6407499" y="1996100"/>
            <a:ext cx="2186789" cy="698700"/>
            <a:chOff x="2623813" y="3128950"/>
            <a:chExt cx="2476825" cy="698700"/>
          </a:xfrm>
        </p:grpSpPr>
        <p:sp>
          <p:nvSpPr>
            <p:cNvPr id="375" name="Google Shape;375;p27"/>
            <p:cNvSpPr/>
            <p:nvPr/>
          </p:nvSpPr>
          <p:spPr>
            <a:xfrm>
              <a:off x="2763738" y="33335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2623813" y="3619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2751588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687288" y="34287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23813" y="3745200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3162500" y="34280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29475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3785713" y="3217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3790113" y="35138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3719738" y="34077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3842138" y="33124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3268938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36072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42698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307166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344841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4131813" y="35138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4814738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45952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4740538" y="34280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4814738" y="33321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451041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4061438" y="34040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2750842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3272255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3615330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4265180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4816152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03" name="Google Shape;403;p27"/>
            <p:cNvCxnSpPr/>
            <p:nvPr/>
          </p:nvCxnSpPr>
          <p:spPr>
            <a:xfrm rot="10800000">
              <a:off x="2754275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27"/>
            <p:cNvCxnSpPr/>
            <p:nvPr/>
          </p:nvCxnSpPr>
          <p:spPr>
            <a:xfrm rot="10800000">
              <a:off x="2858350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27"/>
            <p:cNvCxnSpPr/>
            <p:nvPr/>
          </p:nvCxnSpPr>
          <p:spPr>
            <a:xfrm rot="10800000">
              <a:off x="326806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27"/>
            <p:cNvCxnSpPr/>
            <p:nvPr/>
          </p:nvCxnSpPr>
          <p:spPr>
            <a:xfrm rot="10800000">
              <a:off x="33730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27"/>
            <p:cNvCxnSpPr/>
            <p:nvPr/>
          </p:nvCxnSpPr>
          <p:spPr>
            <a:xfrm rot="10800000">
              <a:off x="36139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27"/>
            <p:cNvCxnSpPr/>
            <p:nvPr/>
          </p:nvCxnSpPr>
          <p:spPr>
            <a:xfrm rot="10800000">
              <a:off x="372666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27"/>
            <p:cNvCxnSpPr/>
            <p:nvPr/>
          </p:nvCxnSpPr>
          <p:spPr>
            <a:xfrm rot="10800000">
              <a:off x="42692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27"/>
            <p:cNvCxnSpPr/>
            <p:nvPr/>
          </p:nvCxnSpPr>
          <p:spPr>
            <a:xfrm rot="10800000">
              <a:off x="4373288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27"/>
            <p:cNvCxnSpPr/>
            <p:nvPr/>
          </p:nvCxnSpPr>
          <p:spPr>
            <a:xfrm rot="10800000">
              <a:off x="4815225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27"/>
            <p:cNvCxnSpPr/>
            <p:nvPr/>
          </p:nvCxnSpPr>
          <p:spPr>
            <a:xfrm rot="10800000">
              <a:off x="4920550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413" name="Google Shape;413;p27"/>
            <p:cNvSpPr/>
            <p:nvPr/>
          </p:nvSpPr>
          <p:spPr>
            <a:xfrm>
              <a:off x="4816152" y="35240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4816152" y="33321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4265180" y="362365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3615330" y="361997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3272255" y="361997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2750842" y="35240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2750842" y="33335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20" name="Google Shape;420;p27"/>
          <p:cNvSpPr/>
          <p:nvPr/>
        </p:nvSpPr>
        <p:spPr>
          <a:xfrm>
            <a:off x="5551050" y="2233700"/>
            <a:ext cx="6543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Recortar los primers</a:t>
            </a:r>
            <a:endParaRPr sz="900"/>
          </a:p>
        </p:txBody>
      </p:sp>
      <p:sp>
        <p:nvSpPr>
          <p:cNvPr id="421" name="Google Shape;421;p27"/>
          <p:cNvSpPr/>
          <p:nvPr/>
        </p:nvSpPr>
        <p:spPr>
          <a:xfrm>
            <a:off x="7979100" y="3175"/>
            <a:ext cx="1164900" cy="6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422" name="Google Shape;422;p27"/>
          <p:cNvSpPr/>
          <p:nvPr/>
        </p:nvSpPr>
        <p:spPr>
          <a:xfrm>
            <a:off x="83510" y="62842"/>
            <a:ext cx="9951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423" name="Google Shape;423;p27"/>
          <p:cNvSpPr/>
          <p:nvPr/>
        </p:nvSpPr>
        <p:spPr>
          <a:xfrm>
            <a:off x="770625" y="2233700"/>
            <a:ext cx="7074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Control de calidad y remoción de secuencias contaminantes (humano)</a:t>
            </a:r>
            <a:endParaRPr sz="900"/>
          </a:p>
        </p:txBody>
      </p:sp>
      <p:sp>
        <p:nvSpPr>
          <p:cNvPr id="424" name="Google Shape;424;p27"/>
          <p:cNvSpPr txBox="1"/>
          <p:nvPr/>
        </p:nvSpPr>
        <p:spPr>
          <a:xfrm>
            <a:off x="261425" y="69075"/>
            <a:ext cx="89241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800"/>
            </a:pPr>
            <a:r>
              <a:rPr lang="en" sz="2800">
                <a:solidFill>
                  <a:schemeClr val="dk1"/>
                </a:solidFill>
              </a:rPr>
              <a:t>Flujo de trabajo para generar genomas de consenso</a:t>
            </a:r>
            <a:endParaRPr sz="2800">
              <a:solidFill>
                <a:schemeClr val="dk1"/>
              </a:solidFill>
            </a:endParaRPr>
          </a:p>
          <a:p>
            <a:pPr algn="ctr">
              <a:buSzPts val="2800"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/>
          <p:cNvSpPr/>
          <p:nvPr/>
        </p:nvSpPr>
        <p:spPr>
          <a:xfrm>
            <a:off x="1918500" y="2233700"/>
            <a:ext cx="8280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Alineamiento/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Mapeo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30" name="Google Shape;430;p28"/>
          <p:cNvGrpSpPr/>
          <p:nvPr/>
        </p:nvGrpSpPr>
        <p:grpSpPr>
          <a:xfrm>
            <a:off x="1457325" y="1376757"/>
            <a:ext cx="285900" cy="2278521"/>
            <a:chOff x="1381125" y="1373581"/>
            <a:chExt cx="285900" cy="2278521"/>
          </a:xfrm>
        </p:grpSpPr>
        <p:sp>
          <p:nvSpPr>
            <p:cNvPr id="431" name="Google Shape;431;p28"/>
            <p:cNvSpPr/>
            <p:nvPr/>
          </p:nvSpPr>
          <p:spPr>
            <a:xfrm>
              <a:off x="1381125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1381125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1381125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381125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1381125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1381125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1381125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1381125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1381125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381125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1381125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1381125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1381125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1381125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1381125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1381125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1381125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1381125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1381125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1381125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1381125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1381125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53" name="Google Shape;453;p28"/>
          <p:cNvSpPr txBox="1"/>
          <p:nvPr/>
        </p:nvSpPr>
        <p:spPr>
          <a:xfrm>
            <a:off x="2942763" y="1542325"/>
            <a:ext cx="187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>
              <a:buSzPts val="1100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Secuencias mapeadas a la referencia</a:t>
            </a:r>
            <a:endParaRPr sz="1100"/>
          </a:p>
        </p:txBody>
      </p:sp>
      <p:grpSp>
        <p:nvGrpSpPr>
          <p:cNvPr id="454" name="Google Shape;454;p28"/>
          <p:cNvGrpSpPr/>
          <p:nvPr/>
        </p:nvGrpSpPr>
        <p:grpSpPr>
          <a:xfrm>
            <a:off x="167021" y="982943"/>
            <a:ext cx="828000" cy="2672335"/>
            <a:chOff x="167021" y="979767"/>
            <a:chExt cx="828000" cy="2672335"/>
          </a:xfrm>
        </p:grpSpPr>
        <p:sp>
          <p:nvSpPr>
            <p:cNvPr id="455" name="Google Shape;455;p28"/>
            <p:cNvSpPr/>
            <p:nvPr/>
          </p:nvSpPr>
          <p:spPr>
            <a:xfrm>
              <a:off x="400050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400050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400050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400050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400050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400050" y="2169873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400050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400050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400050" y="2612257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400050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400050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400050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400050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400050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400050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400050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400050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400050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400050" y="1462058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400050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400050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00050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400050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400050" y="2523780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400050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400050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1" name="Google Shape;481;p28"/>
            <p:cNvSpPr txBox="1"/>
            <p:nvPr/>
          </p:nvSpPr>
          <p:spPr>
            <a:xfrm>
              <a:off x="167021" y="979767"/>
              <a:ext cx="828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Secuencias sin procesar (fastq)</a:t>
              </a:r>
              <a:endParaRPr sz="1100"/>
            </a:p>
          </p:txBody>
        </p:sp>
      </p:grpSp>
      <p:sp>
        <p:nvSpPr>
          <p:cNvPr id="482" name="Google Shape;482;p28"/>
          <p:cNvSpPr txBox="1"/>
          <p:nvPr/>
        </p:nvSpPr>
        <p:spPr>
          <a:xfrm>
            <a:off x="2849475" y="2702150"/>
            <a:ext cx="2186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>
              <a:buSzPts val="1100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Genoma de referencia</a:t>
            </a:r>
            <a:endParaRPr sz="1000"/>
          </a:p>
        </p:txBody>
      </p:sp>
      <p:grpSp>
        <p:nvGrpSpPr>
          <p:cNvPr id="483" name="Google Shape;483;p28"/>
          <p:cNvGrpSpPr/>
          <p:nvPr/>
        </p:nvGrpSpPr>
        <p:grpSpPr>
          <a:xfrm>
            <a:off x="3013284" y="2084239"/>
            <a:ext cx="2186789" cy="594569"/>
            <a:chOff x="2557375" y="1471481"/>
            <a:chExt cx="2476825" cy="594569"/>
          </a:xfrm>
        </p:grpSpPr>
        <p:sp>
          <p:nvSpPr>
            <p:cNvPr id="484" name="Google Shape;484;p28"/>
            <p:cNvSpPr/>
            <p:nvPr/>
          </p:nvSpPr>
          <p:spPr>
            <a:xfrm>
              <a:off x="2709800" y="15877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2557375" y="18735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2685150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2620850" y="1683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2557375" y="1999450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3096063" y="16823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28810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3719275" y="14714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3723675" y="17681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3653300" y="1661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3775700" y="15667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3202500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35407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42033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300522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338197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4065375" y="17681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4748300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45287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4674100" y="16823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4748300" y="15863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444397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3995000" y="16583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07" name="Google Shape;507;p28"/>
          <p:cNvGrpSpPr/>
          <p:nvPr/>
        </p:nvGrpSpPr>
        <p:grpSpPr>
          <a:xfrm>
            <a:off x="6407499" y="1996100"/>
            <a:ext cx="2186789" cy="698700"/>
            <a:chOff x="2623813" y="3128950"/>
            <a:chExt cx="2476825" cy="698700"/>
          </a:xfrm>
        </p:grpSpPr>
        <p:sp>
          <p:nvSpPr>
            <p:cNvPr id="508" name="Google Shape;508;p28"/>
            <p:cNvSpPr/>
            <p:nvPr/>
          </p:nvSpPr>
          <p:spPr>
            <a:xfrm>
              <a:off x="2763738" y="33335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2623813" y="3619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51588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687288" y="34287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623813" y="3745200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3162500" y="34280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9475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3785713" y="3217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3790113" y="35138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3719738" y="34077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3842138" y="33124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3268938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36072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42698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307166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344841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4131813" y="35138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4814738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5952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0538" y="34280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4814738" y="33321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451041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061438" y="34040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2750842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3272255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3615330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4265180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4816152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36" name="Google Shape;536;p28"/>
            <p:cNvCxnSpPr/>
            <p:nvPr/>
          </p:nvCxnSpPr>
          <p:spPr>
            <a:xfrm rot="10800000">
              <a:off x="2754275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28"/>
            <p:cNvCxnSpPr/>
            <p:nvPr/>
          </p:nvCxnSpPr>
          <p:spPr>
            <a:xfrm rot="10800000">
              <a:off x="2858350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28"/>
            <p:cNvCxnSpPr/>
            <p:nvPr/>
          </p:nvCxnSpPr>
          <p:spPr>
            <a:xfrm rot="10800000">
              <a:off x="326806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28"/>
            <p:cNvCxnSpPr/>
            <p:nvPr/>
          </p:nvCxnSpPr>
          <p:spPr>
            <a:xfrm rot="10800000">
              <a:off x="33730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28"/>
            <p:cNvCxnSpPr/>
            <p:nvPr/>
          </p:nvCxnSpPr>
          <p:spPr>
            <a:xfrm rot="10800000">
              <a:off x="36139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28"/>
            <p:cNvCxnSpPr/>
            <p:nvPr/>
          </p:nvCxnSpPr>
          <p:spPr>
            <a:xfrm rot="10800000">
              <a:off x="372666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42" name="Google Shape;542;p28"/>
            <p:cNvCxnSpPr/>
            <p:nvPr/>
          </p:nvCxnSpPr>
          <p:spPr>
            <a:xfrm rot="10800000">
              <a:off x="42692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43" name="Google Shape;543;p28"/>
            <p:cNvCxnSpPr/>
            <p:nvPr/>
          </p:nvCxnSpPr>
          <p:spPr>
            <a:xfrm rot="10800000">
              <a:off x="4373288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44" name="Google Shape;544;p28"/>
            <p:cNvCxnSpPr/>
            <p:nvPr/>
          </p:nvCxnSpPr>
          <p:spPr>
            <a:xfrm rot="10800000">
              <a:off x="4815225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45" name="Google Shape;545;p28"/>
            <p:cNvCxnSpPr/>
            <p:nvPr/>
          </p:nvCxnSpPr>
          <p:spPr>
            <a:xfrm rot="10800000">
              <a:off x="4920550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546" name="Google Shape;546;p28"/>
            <p:cNvSpPr/>
            <p:nvPr/>
          </p:nvSpPr>
          <p:spPr>
            <a:xfrm>
              <a:off x="4816152" y="35240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4816152" y="33321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4265180" y="362365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3615330" y="361997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3272255" y="361997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2750842" y="35240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2750842" y="33335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53" name="Google Shape;553;p28"/>
          <p:cNvGrpSpPr/>
          <p:nvPr/>
        </p:nvGrpSpPr>
        <p:grpSpPr>
          <a:xfrm>
            <a:off x="6384534" y="3595688"/>
            <a:ext cx="2307855" cy="914400"/>
            <a:chOff x="5102488" y="2899700"/>
            <a:chExt cx="2600400" cy="914400"/>
          </a:xfrm>
        </p:grpSpPr>
        <p:sp>
          <p:nvSpPr>
            <p:cNvPr id="554" name="Google Shape;554;p28"/>
            <p:cNvSpPr/>
            <p:nvPr/>
          </p:nvSpPr>
          <p:spPr>
            <a:xfrm>
              <a:off x="5102488" y="2899700"/>
              <a:ext cx="2600400" cy="91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grpSp>
          <p:nvGrpSpPr>
            <p:cNvPr id="555" name="Google Shape;555;p28"/>
            <p:cNvGrpSpPr/>
            <p:nvPr/>
          </p:nvGrpSpPr>
          <p:grpSpPr>
            <a:xfrm>
              <a:off x="5164263" y="3031369"/>
              <a:ext cx="2476832" cy="594569"/>
              <a:chOff x="5452738" y="3217231"/>
              <a:chExt cx="2476832" cy="594569"/>
            </a:xfrm>
          </p:grpSpPr>
          <p:sp>
            <p:nvSpPr>
              <p:cNvPr id="556" name="Google Shape;556;p28"/>
              <p:cNvSpPr/>
              <p:nvPr/>
            </p:nvSpPr>
            <p:spPr>
              <a:xfrm>
                <a:off x="5687271" y="3333525"/>
                <a:ext cx="1914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5452738" y="36192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58" name="Google Shape;558;p28"/>
              <p:cNvSpPr/>
              <p:nvPr/>
            </p:nvSpPr>
            <p:spPr>
              <a:xfrm>
                <a:off x="5687270" y="352402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59" name="Google Shape;559;p28"/>
              <p:cNvSpPr/>
              <p:nvPr/>
            </p:nvSpPr>
            <p:spPr>
              <a:xfrm>
                <a:off x="5516213" y="34287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5452738" y="3745200"/>
                <a:ext cx="2476800" cy="66600"/>
              </a:xfrm>
              <a:prstGeom prst="rect">
                <a:avLst/>
              </a:prstGeom>
              <a:solidFill>
                <a:srgbClr val="0076B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5991425" y="34280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5776438" y="36199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3" name="Google Shape;563;p28"/>
              <p:cNvSpPr/>
              <p:nvPr/>
            </p:nvSpPr>
            <p:spPr>
              <a:xfrm>
                <a:off x="6614638" y="32172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4" name="Google Shape;564;p28"/>
              <p:cNvSpPr/>
              <p:nvPr/>
            </p:nvSpPr>
            <p:spPr>
              <a:xfrm>
                <a:off x="6619038" y="3513856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6548663" y="34077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6671063" y="33124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7" name="Google Shape;567;p28"/>
              <p:cNvSpPr/>
              <p:nvPr/>
            </p:nvSpPr>
            <p:spPr>
              <a:xfrm>
                <a:off x="6204670" y="361997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8" name="Google Shape;568;p28"/>
              <p:cNvSpPr/>
              <p:nvPr/>
            </p:nvSpPr>
            <p:spPr>
              <a:xfrm>
                <a:off x="6563244" y="3619975"/>
                <a:ext cx="1587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9" name="Google Shape;569;p28"/>
              <p:cNvSpPr/>
              <p:nvPr/>
            </p:nvSpPr>
            <p:spPr>
              <a:xfrm>
                <a:off x="7205545" y="361997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0" name="Google Shape;570;p28"/>
              <p:cNvSpPr/>
              <p:nvPr/>
            </p:nvSpPr>
            <p:spPr>
              <a:xfrm>
                <a:off x="5900588" y="35240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6277338" y="35240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2" name="Google Shape;572;p28"/>
              <p:cNvSpPr/>
              <p:nvPr/>
            </p:nvSpPr>
            <p:spPr>
              <a:xfrm>
                <a:off x="6960738" y="3513856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7750470" y="352402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7424138" y="36199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7569463" y="34280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6" name="Google Shape;576;p28"/>
              <p:cNvSpPr/>
              <p:nvPr/>
            </p:nvSpPr>
            <p:spPr>
              <a:xfrm>
                <a:off x="7750470" y="333212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7" name="Google Shape;577;p28"/>
              <p:cNvSpPr/>
              <p:nvPr/>
            </p:nvSpPr>
            <p:spPr>
              <a:xfrm>
                <a:off x="7339338" y="35240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8" name="Google Shape;578;p28"/>
              <p:cNvSpPr/>
              <p:nvPr/>
            </p:nvSpPr>
            <p:spPr>
              <a:xfrm>
                <a:off x="6890363" y="3404056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579" name="Google Shape;579;p28"/>
          <p:cNvSpPr/>
          <p:nvPr/>
        </p:nvSpPr>
        <p:spPr>
          <a:xfrm>
            <a:off x="7418625" y="2912438"/>
            <a:ext cx="357000" cy="544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5551050" y="2233700"/>
            <a:ext cx="6543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Recortar los primers</a:t>
            </a:r>
            <a:endParaRPr sz="900"/>
          </a:p>
        </p:txBody>
      </p:sp>
      <p:sp>
        <p:nvSpPr>
          <p:cNvPr id="581" name="Google Shape;581;p28"/>
          <p:cNvSpPr/>
          <p:nvPr/>
        </p:nvSpPr>
        <p:spPr>
          <a:xfrm>
            <a:off x="7979100" y="3175"/>
            <a:ext cx="1164900" cy="6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83510" y="62842"/>
            <a:ext cx="9951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583" name="Google Shape;583;p28"/>
          <p:cNvSpPr/>
          <p:nvPr/>
        </p:nvSpPr>
        <p:spPr>
          <a:xfrm>
            <a:off x="770625" y="2233700"/>
            <a:ext cx="7074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Control de calidad y remoción de secuencias contaminantes (humano)</a:t>
            </a:r>
            <a:endParaRPr sz="900"/>
          </a:p>
        </p:txBody>
      </p:sp>
      <p:sp>
        <p:nvSpPr>
          <p:cNvPr id="584" name="Google Shape;584;p28"/>
          <p:cNvSpPr txBox="1"/>
          <p:nvPr/>
        </p:nvSpPr>
        <p:spPr>
          <a:xfrm>
            <a:off x="261425" y="69075"/>
            <a:ext cx="89241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800"/>
            </a:pPr>
            <a:r>
              <a:rPr lang="en" sz="2800">
                <a:solidFill>
                  <a:schemeClr val="dk1"/>
                </a:solidFill>
              </a:rPr>
              <a:t>Flujo de trabajo para generar genomas de consenso</a:t>
            </a:r>
            <a:endParaRPr sz="2800">
              <a:solidFill>
                <a:schemeClr val="dk1"/>
              </a:solidFill>
            </a:endParaRPr>
          </a:p>
          <a:p>
            <a:pPr algn="ctr">
              <a:buSzPts val="2800"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9"/>
          <p:cNvSpPr/>
          <p:nvPr/>
        </p:nvSpPr>
        <p:spPr>
          <a:xfrm>
            <a:off x="1918500" y="2233700"/>
            <a:ext cx="8280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Alineamiento/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Mapeo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90" name="Google Shape;590;p29"/>
          <p:cNvGrpSpPr/>
          <p:nvPr/>
        </p:nvGrpSpPr>
        <p:grpSpPr>
          <a:xfrm>
            <a:off x="1457325" y="1376757"/>
            <a:ext cx="285900" cy="2278521"/>
            <a:chOff x="1381125" y="1373581"/>
            <a:chExt cx="285900" cy="2278521"/>
          </a:xfrm>
        </p:grpSpPr>
        <p:sp>
          <p:nvSpPr>
            <p:cNvPr id="591" name="Google Shape;591;p29"/>
            <p:cNvSpPr/>
            <p:nvPr/>
          </p:nvSpPr>
          <p:spPr>
            <a:xfrm>
              <a:off x="1381125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1381125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1381125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1381125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1381125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1381125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1381125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1381125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1381125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1381125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1381125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1381125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1381125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1381125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1381125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1381125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1381125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1381125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1381125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1381125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1381125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1381125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13" name="Google Shape;613;p29"/>
          <p:cNvSpPr txBox="1"/>
          <p:nvPr/>
        </p:nvSpPr>
        <p:spPr>
          <a:xfrm>
            <a:off x="2942763" y="1542325"/>
            <a:ext cx="187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>
              <a:buSzPts val="1100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Secuencias mapeadas a la referencia</a:t>
            </a:r>
            <a:endParaRPr sz="1100"/>
          </a:p>
        </p:txBody>
      </p:sp>
      <p:grpSp>
        <p:nvGrpSpPr>
          <p:cNvPr id="614" name="Google Shape;614;p29"/>
          <p:cNvGrpSpPr/>
          <p:nvPr/>
        </p:nvGrpSpPr>
        <p:grpSpPr>
          <a:xfrm>
            <a:off x="167021" y="982943"/>
            <a:ext cx="828000" cy="2672335"/>
            <a:chOff x="167021" y="979767"/>
            <a:chExt cx="828000" cy="2672335"/>
          </a:xfrm>
        </p:grpSpPr>
        <p:sp>
          <p:nvSpPr>
            <p:cNvPr id="615" name="Google Shape;615;p29"/>
            <p:cNvSpPr/>
            <p:nvPr/>
          </p:nvSpPr>
          <p:spPr>
            <a:xfrm>
              <a:off x="400050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400050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400050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400050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400050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400050" y="2169873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400050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400050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400050" y="2612257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400050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400050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400050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400050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400050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400050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400050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400050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400050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400050" y="1462058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400050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400050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400050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00050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00050" y="2523780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400050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400050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1" name="Google Shape;641;p29"/>
            <p:cNvSpPr txBox="1"/>
            <p:nvPr/>
          </p:nvSpPr>
          <p:spPr>
            <a:xfrm>
              <a:off x="167021" y="979767"/>
              <a:ext cx="828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Secuencias sin procesar (fastq)</a:t>
              </a:r>
              <a:endParaRPr sz="1100"/>
            </a:p>
          </p:txBody>
        </p:sp>
      </p:grpSp>
      <p:sp>
        <p:nvSpPr>
          <p:cNvPr id="642" name="Google Shape;642;p29"/>
          <p:cNvSpPr txBox="1"/>
          <p:nvPr/>
        </p:nvSpPr>
        <p:spPr>
          <a:xfrm>
            <a:off x="2849475" y="2702150"/>
            <a:ext cx="2186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>
              <a:buSzPts val="1100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Genoma de referencia</a:t>
            </a:r>
            <a:endParaRPr sz="1000"/>
          </a:p>
        </p:txBody>
      </p:sp>
      <p:grpSp>
        <p:nvGrpSpPr>
          <p:cNvPr id="643" name="Google Shape;643;p29"/>
          <p:cNvGrpSpPr/>
          <p:nvPr/>
        </p:nvGrpSpPr>
        <p:grpSpPr>
          <a:xfrm>
            <a:off x="3013284" y="2084239"/>
            <a:ext cx="2186789" cy="594569"/>
            <a:chOff x="2557375" y="1471481"/>
            <a:chExt cx="2476825" cy="594569"/>
          </a:xfrm>
        </p:grpSpPr>
        <p:sp>
          <p:nvSpPr>
            <p:cNvPr id="644" name="Google Shape;644;p29"/>
            <p:cNvSpPr/>
            <p:nvPr/>
          </p:nvSpPr>
          <p:spPr>
            <a:xfrm>
              <a:off x="2709800" y="15877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2557375" y="18735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2685150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2620850" y="1683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2557375" y="1999450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3096063" y="16823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28810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3719275" y="14714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3723675" y="17681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3653300" y="1661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3775700" y="15667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3202500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35407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42033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300522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338197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4065375" y="17681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4748300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45287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4674100" y="16823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748300" y="15863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444397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3995000" y="16583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67" name="Google Shape;667;p29"/>
          <p:cNvGrpSpPr/>
          <p:nvPr/>
        </p:nvGrpSpPr>
        <p:grpSpPr>
          <a:xfrm>
            <a:off x="3241872" y="4108926"/>
            <a:ext cx="2186767" cy="225525"/>
            <a:chOff x="6125625" y="2784200"/>
            <a:chExt cx="2476800" cy="225525"/>
          </a:xfrm>
        </p:grpSpPr>
        <p:sp>
          <p:nvSpPr>
            <p:cNvPr id="668" name="Google Shape;668;p29"/>
            <p:cNvSpPr/>
            <p:nvPr/>
          </p:nvSpPr>
          <p:spPr>
            <a:xfrm>
              <a:off x="6125625" y="2943125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6125625" y="2784200"/>
              <a:ext cx="24768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70" name="Google Shape;670;p29"/>
          <p:cNvSpPr/>
          <p:nvPr/>
        </p:nvSpPr>
        <p:spPr>
          <a:xfrm rot="5400000">
            <a:off x="5705998" y="3925900"/>
            <a:ext cx="357000" cy="64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671" name="Google Shape;671;p29"/>
          <p:cNvSpPr txBox="1"/>
          <p:nvPr/>
        </p:nvSpPr>
        <p:spPr>
          <a:xfrm>
            <a:off x="5492575" y="4017375"/>
            <a:ext cx="8280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9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Determinar el consenso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72" name="Google Shape;672;p29"/>
          <p:cNvGrpSpPr/>
          <p:nvPr/>
        </p:nvGrpSpPr>
        <p:grpSpPr>
          <a:xfrm>
            <a:off x="6407499" y="1996100"/>
            <a:ext cx="2186789" cy="698700"/>
            <a:chOff x="2623813" y="3128950"/>
            <a:chExt cx="2476825" cy="698700"/>
          </a:xfrm>
        </p:grpSpPr>
        <p:sp>
          <p:nvSpPr>
            <p:cNvPr id="673" name="Google Shape;673;p29"/>
            <p:cNvSpPr/>
            <p:nvPr/>
          </p:nvSpPr>
          <p:spPr>
            <a:xfrm>
              <a:off x="2763738" y="33335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2623813" y="3619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2751588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2687288" y="34287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2623813" y="3745200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3162500" y="34280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29475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3785713" y="3217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790113" y="35138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3719738" y="34077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3842138" y="33124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3268938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36072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42698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307166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344841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4131813" y="35138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4814738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45952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4740538" y="34280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4814738" y="33321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451041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4061438" y="34040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2750842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3272255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3615330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4265180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4816152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01" name="Google Shape;701;p29"/>
            <p:cNvCxnSpPr/>
            <p:nvPr/>
          </p:nvCxnSpPr>
          <p:spPr>
            <a:xfrm rot="10800000">
              <a:off x="2754275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02" name="Google Shape;702;p29"/>
            <p:cNvCxnSpPr/>
            <p:nvPr/>
          </p:nvCxnSpPr>
          <p:spPr>
            <a:xfrm rot="10800000">
              <a:off x="2858350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03" name="Google Shape;703;p29"/>
            <p:cNvCxnSpPr/>
            <p:nvPr/>
          </p:nvCxnSpPr>
          <p:spPr>
            <a:xfrm rot="10800000">
              <a:off x="326806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04" name="Google Shape;704;p29"/>
            <p:cNvCxnSpPr/>
            <p:nvPr/>
          </p:nvCxnSpPr>
          <p:spPr>
            <a:xfrm rot="10800000">
              <a:off x="33730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05" name="Google Shape;705;p29"/>
            <p:cNvCxnSpPr/>
            <p:nvPr/>
          </p:nvCxnSpPr>
          <p:spPr>
            <a:xfrm rot="10800000">
              <a:off x="36139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06" name="Google Shape;706;p29"/>
            <p:cNvCxnSpPr/>
            <p:nvPr/>
          </p:nvCxnSpPr>
          <p:spPr>
            <a:xfrm rot="10800000">
              <a:off x="372666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07" name="Google Shape;707;p29"/>
            <p:cNvCxnSpPr/>
            <p:nvPr/>
          </p:nvCxnSpPr>
          <p:spPr>
            <a:xfrm rot="10800000">
              <a:off x="42692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08" name="Google Shape;708;p29"/>
            <p:cNvCxnSpPr/>
            <p:nvPr/>
          </p:nvCxnSpPr>
          <p:spPr>
            <a:xfrm rot="10800000">
              <a:off x="4373288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09" name="Google Shape;709;p29"/>
            <p:cNvCxnSpPr/>
            <p:nvPr/>
          </p:nvCxnSpPr>
          <p:spPr>
            <a:xfrm rot="10800000">
              <a:off x="4815225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10" name="Google Shape;710;p29"/>
            <p:cNvCxnSpPr/>
            <p:nvPr/>
          </p:nvCxnSpPr>
          <p:spPr>
            <a:xfrm rot="10800000">
              <a:off x="4920550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711" name="Google Shape;711;p29"/>
            <p:cNvSpPr/>
            <p:nvPr/>
          </p:nvSpPr>
          <p:spPr>
            <a:xfrm>
              <a:off x="4816152" y="35240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4816152" y="33321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4265180" y="362365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3615330" y="361997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3272255" y="361997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2750842" y="35240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2750842" y="33335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18" name="Google Shape;718;p29"/>
          <p:cNvGrpSpPr/>
          <p:nvPr/>
        </p:nvGrpSpPr>
        <p:grpSpPr>
          <a:xfrm>
            <a:off x="6384534" y="3595688"/>
            <a:ext cx="2307855" cy="914400"/>
            <a:chOff x="5102488" y="2899700"/>
            <a:chExt cx="2600400" cy="914400"/>
          </a:xfrm>
        </p:grpSpPr>
        <p:sp>
          <p:nvSpPr>
            <p:cNvPr id="719" name="Google Shape;719;p29"/>
            <p:cNvSpPr/>
            <p:nvPr/>
          </p:nvSpPr>
          <p:spPr>
            <a:xfrm>
              <a:off x="5102488" y="2899700"/>
              <a:ext cx="2600400" cy="91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grpSp>
          <p:nvGrpSpPr>
            <p:cNvPr id="720" name="Google Shape;720;p29"/>
            <p:cNvGrpSpPr/>
            <p:nvPr/>
          </p:nvGrpSpPr>
          <p:grpSpPr>
            <a:xfrm>
              <a:off x="5164263" y="3031369"/>
              <a:ext cx="2476832" cy="594569"/>
              <a:chOff x="5452738" y="3217231"/>
              <a:chExt cx="2476832" cy="594569"/>
            </a:xfrm>
          </p:grpSpPr>
          <p:sp>
            <p:nvSpPr>
              <p:cNvPr id="721" name="Google Shape;721;p29"/>
              <p:cNvSpPr/>
              <p:nvPr/>
            </p:nvSpPr>
            <p:spPr>
              <a:xfrm>
                <a:off x="5687271" y="3333525"/>
                <a:ext cx="1914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5452738" y="36192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5687270" y="352402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5516213" y="34287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5452738" y="3745200"/>
                <a:ext cx="2476800" cy="66600"/>
              </a:xfrm>
              <a:prstGeom prst="rect">
                <a:avLst/>
              </a:prstGeom>
              <a:solidFill>
                <a:srgbClr val="0076B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>
                <a:off x="5991425" y="34280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5776438" y="36199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6614638" y="32172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6619038" y="3513856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>
                <a:off x="6548663" y="34077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6671063" y="33124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6204670" y="361997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6563244" y="3619975"/>
                <a:ext cx="1587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7205545" y="361997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5900588" y="35240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6277338" y="35240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6960738" y="3513856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7750470" y="352402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7424138" y="36199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7569463" y="34280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7750470" y="333212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7339338" y="35240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6890363" y="3404056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744" name="Google Shape;744;p29"/>
          <p:cNvSpPr/>
          <p:nvPr/>
        </p:nvSpPr>
        <p:spPr>
          <a:xfrm>
            <a:off x="7418625" y="2912438"/>
            <a:ext cx="357000" cy="544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745" name="Google Shape;745;p29"/>
          <p:cNvSpPr txBox="1"/>
          <p:nvPr/>
        </p:nvSpPr>
        <p:spPr>
          <a:xfrm>
            <a:off x="3675725" y="3751925"/>
            <a:ext cx="175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>
              <a:buSzPts val="1100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Genoma consenso</a:t>
            </a:r>
            <a:endParaRPr sz="1100"/>
          </a:p>
        </p:txBody>
      </p:sp>
      <p:sp>
        <p:nvSpPr>
          <p:cNvPr id="746" name="Google Shape;746;p29"/>
          <p:cNvSpPr/>
          <p:nvPr/>
        </p:nvSpPr>
        <p:spPr>
          <a:xfrm>
            <a:off x="5551050" y="2233700"/>
            <a:ext cx="6543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Recortar los primers</a:t>
            </a:r>
            <a:endParaRPr sz="900"/>
          </a:p>
        </p:txBody>
      </p:sp>
      <p:sp>
        <p:nvSpPr>
          <p:cNvPr id="747" name="Google Shape;747;p29"/>
          <p:cNvSpPr/>
          <p:nvPr/>
        </p:nvSpPr>
        <p:spPr>
          <a:xfrm>
            <a:off x="7979100" y="3175"/>
            <a:ext cx="1164900" cy="6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>
            <a:off x="83510" y="62842"/>
            <a:ext cx="9951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>
            <a:off x="770625" y="2233700"/>
            <a:ext cx="7074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Control de calidad y remoción de secuencias contaminantes (humano)</a:t>
            </a:r>
            <a:endParaRPr sz="900"/>
          </a:p>
        </p:txBody>
      </p:sp>
      <p:sp>
        <p:nvSpPr>
          <p:cNvPr id="750" name="Google Shape;750;p29"/>
          <p:cNvSpPr txBox="1"/>
          <p:nvPr/>
        </p:nvSpPr>
        <p:spPr>
          <a:xfrm>
            <a:off x="261425" y="69075"/>
            <a:ext cx="89241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800"/>
            </a:pPr>
            <a:r>
              <a:rPr lang="en" sz="2800">
                <a:solidFill>
                  <a:schemeClr val="dk1"/>
                </a:solidFill>
              </a:rPr>
              <a:t>Flujo de trabajo para generar genomas de consenso</a:t>
            </a:r>
            <a:endParaRPr sz="2800">
              <a:solidFill>
                <a:schemeClr val="dk1"/>
              </a:solidFill>
            </a:endParaRPr>
          </a:p>
          <a:p>
            <a:pPr algn="ctr">
              <a:buSzPts val="2800"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0"/>
          <p:cNvSpPr/>
          <p:nvPr/>
        </p:nvSpPr>
        <p:spPr>
          <a:xfrm>
            <a:off x="1918500" y="2233700"/>
            <a:ext cx="8280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Alineamiento/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Mapeo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56" name="Google Shape;756;p30"/>
          <p:cNvGrpSpPr/>
          <p:nvPr/>
        </p:nvGrpSpPr>
        <p:grpSpPr>
          <a:xfrm>
            <a:off x="1457325" y="1376757"/>
            <a:ext cx="285900" cy="2278521"/>
            <a:chOff x="1381125" y="1373581"/>
            <a:chExt cx="285900" cy="2278521"/>
          </a:xfrm>
        </p:grpSpPr>
        <p:sp>
          <p:nvSpPr>
            <p:cNvPr id="757" name="Google Shape;757;p30"/>
            <p:cNvSpPr/>
            <p:nvPr/>
          </p:nvSpPr>
          <p:spPr>
            <a:xfrm>
              <a:off x="1381125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1381125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1381125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381125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1381125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1381125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1381125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1381125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1381125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381125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381125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1381125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1381125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1381125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1381125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1381125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1381125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1381125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1381125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1381125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1381125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1381125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79" name="Google Shape;779;p30"/>
          <p:cNvSpPr txBox="1"/>
          <p:nvPr/>
        </p:nvSpPr>
        <p:spPr>
          <a:xfrm>
            <a:off x="2942763" y="1542325"/>
            <a:ext cx="187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>
              <a:buSzPts val="1100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Secuencias mapeadas a la referencia</a:t>
            </a:r>
            <a:endParaRPr sz="1100"/>
          </a:p>
        </p:txBody>
      </p:sp>
      <p:grpSp>
        <p:nvGrpSpPr>
          <p:cNvPr id="780" name="Google Shape;780;p30"/>
          <p:cNvGrpSpPr/>
          <p:nvPr/>
        </p:nvGrpSpPr>
        <p:grpSpPr>
          <a:xfrm>
            <a:off x="167021" y="982943"/>
            <a:ext cx="828000" cy="2672335"/>
            <a:chOff x="167021" y="979767"/>
            <a:chExt cx="828000" cy="2672335"/>
          </a:xfrm>
        </p:grpSpPr>
        <p:sp>
          <p:nvSpPr>
            <p:cNvPr id="781" name="Google Shape;781;p30"/>
            <p:cNvSpPr/>
            <p:nvPr/>
          </p:nvSpPr>
          <p:spPr>
            <a:xfrm>
              <a:off x="400050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400050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400050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400050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400050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400050" y="2169873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400050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400050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400050" y="2612257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400050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400050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400050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400050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400050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400050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400050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400050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400050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400050" y="1462058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0050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400050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00050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00050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00050" y="2523780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400050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00050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7" name="Google Shape;807;p30"/>
            <p:cNvSpPr txBox="1"/>
            <p:nvPr/>
          </p:nvSpPr>
          <p:spPr>
            <a:xfrm>
              <a:off x="167021" y="979767"/>
              <a:ext cx="828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Secuencias sin procesar (fastq)</a:t>
              </a:r>
              <a:endParaRPr sz="1100"/>
            </a:p>
          </p:txBody>
        </p:sp>
      </p:grpSp>
      <p:sp>
        <p:nvSpPr>
          <p:cNvPr id="808" name="Google Shape;808;p30"/>
          <p:cNvSpPr txBox="1"/>
          <p:nvPr/>
        </p:nvSpPr>
        <p:spPr>
          <a:xfrm>
            <a:off x="2849475" y="2702150"/>
            <a:ext cx="2186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>
              <a:buSzPts val="1100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Genoma de referencia</a:t>
            </a:r>
            <a:endParaRPr sz="1000"/>
          </a:p>
        </p:txBody>
      </p:sp>
      <p:grpSp>
        <p:nvGrpSpPr>
          <p:cNvPr id="809" name="Google Shape;809;p30"/>
          <p:cNvGrpSpPr/>
          <p:nvPr/>
        </p:nvGrpSpPr>
        <p:grpSpPr>
          <a:xfrm>
            <a:off x="3013284" y="2084239"/>
            <a:ext cx="2186789" cy="594569"/>
            <a:chOff x="2557375" y="1471481"/>
            <a:chExt cx="2476825" cy="594569"/>
          </a:xfrm>
        </p:grpSpPr>
        <p:sp>
          <p:nvSpPr>
            <p:cNvPr id="810" name="Google Shape;810;p30"/>
            <p:cNvSpPr/>
            <p:nvPr/>
          </p:nvSpPr>
          <p:spPr>
            <a:xfrm>
              <a:off x="2709800" y="15877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2557375" y="18735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2685150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2620850" y="1683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2557375" y="1999450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3096063" y="16823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28810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3719275" y="14714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723675" y="17681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3653300" y="1661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3775700" y="15667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3202500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35407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42033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300522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338197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065375" y="17681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748300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45287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4100" y="16823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748300" y="15863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44397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3995000" y="16583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33" name="Google Shape;833;p30"/>
          <p:cNvGrpSpPr/>
          <p:nvPr/>
        </p:nvGrpSpPr>
        <p:grpSpPr>
          <a:xfrm>
            <a:off x="3241872" y="4108926"/>
            <a:ext cx="2186767" cy="225525"/>
            <a:chOff x="6125625" y="2784200"/>
            <a:chExt cx="2476800" cy="225525"/>
          </a:xfrm>
        </p:grpSpPr>
        <p:sp>
          <p:nvSpPr>
            <p:cNvPr id="834" name="Google Shape;834;p30"/>
            <p:cNvSpPr/>
            <p:nvPr/>
          </p:nvSpPr>
          <p:spPr>
            <a:xfrm>
              <a:off x="6125625" y="2943125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6125625" y="2784200"/>
              <a:ext cx="24768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36" name="Google Shape;836;p30"/>
          <p:cNvSpPr/>
          <p:nvPr/>
        </p:nvSpPr>
        <p:spPr>
          <a:xfrm rot="5400000">
            <a:off x="5705998" y="3925900"/>
            <a:ext cx="357000" cy="64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837" name="Google Shape;837;p30"/>
          <p:cNvSpPr txBox="1"/>
          <p:nvPr/>
        </p:nvSpPr>
        <p:spPr>
          <a:xfrm>
            <a:off x="5492575" y="4017375"/>
            <a:ext cx="8280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9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Determinar el consenso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38" name="Google Shape;838;p30"/>
          <p:cNvGrpSpPr/>
          <p:nvPr/>
        </p:nvGrpSpPr>
        <p:grpSpPr>
          <a:xfrm>
            <a:off x="6407499" y="1996100"/>
            <a:ext cx="2186789" cy="698700"/>
            <a:chOff x="2623813" y="3128950"/>
            <a:chExt cx="2476825" cy="698700"/>
          </a:xfrm>
        </p:grpSpPr>
        <p:sp>
          <p:nvSpPr>
            <p:cNvPr id="839" name="Google Shape;839;p30"/>
            <p:cNvSpPr/>
            <p:nvPr/>
          </p:nvSpPr>
          <p:spPr>
            <a:xfrm>
              <a:off x="2763738" y="33335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2623813" y="3619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2751588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2687288" y="34287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623813" y="3745200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3162500" y="34280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29475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3785713" y="3217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3790113" y="35138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3719738" y="34077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3842138" y="33124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3268938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36072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2698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307166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344841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4131813" y="35138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4814738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4595213" y="3619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4740538" y="34280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4814738" y="33321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4510413" y="3524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4061438" y="340405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2750842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3272255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3615330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4265180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4816152" y="374520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67" name="Google Shape;867;p30"/>
            <p:cNvCxnSpPr/>
            <p:nvPr/>
          </p:nvCxnSpPr>
          <p:spPr>
            <a:xfrm rot="10800000">
              <a:off x="2754275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30"/>
            <p:cNvCxnSpPr/>
            <p:nvPr/>
          </p:nvCxnSpPr>
          <p:spPr>
            <a:xfrm rot="10800000">
              <a:off x="2858350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30"/>
            <p:cNvCxnSpPr/>
            <p:nvPr/>
          </p:nvCxnSpPr>
          <p:spPr>
            <a:xfrm rot="10800000">
              <a:off x="326806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30"/>
            <p:cNvCxnSpPr/>
            <p:nvPr/>
          </p:nvCxnSpPr>
          <p:spPr>
            <a:xfrm rot="10800000">
              <a:off x="33730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71" name="Google Shape;871;p30"/>
            <p:cNvCxnSpPr/>
            <p:nvPr/>
          </p:nvCxnSpPr>
          <p:spPr>
            <a:xfrm rot="10800000">
              <a:off x="36139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30"/>
            <p:cNvCxnSpPr/>
            <p:nvPr/>
          </p:nvCxnSpPr>
          <p:spPr>
            <a:xfrm rot="10800000">
              <a:off x="372666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73" name="Google Shape;873;p30"/>
            <p:cNvCxnSpPr/>
            <p:nvPr/>
          </p:nvCxnSpPr>
          <p:spPr>
            <a:xfrm rot="10800000">
              <a:off x="4269213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30"/>
            <p:cNvCxnSpPr/>
            <p:nvPr/>
          </p:nvCxnSpPr>
          <p:spPr>
            <a:xfrm rot="10800000">
              <a:off x="4373288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75" name="Google Shape;875;p30"/>
            <p:cNvCxnSpPr/>
            <p:nvPr/>
          </p:nvCxnSpPr>
          <p:spPr>
            <a:xfrm rot="10800000">
              <a:off x="4815225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30"/>
            <p:cNvCxnSpPr/>
            <p:nvPr/>
          </p:nvCxnSpPr>
          <p:spPr>
            <a:xfrm rot="10800000">
              <a:off x="4920550" y="3128950"/>
              <a:ext cx="0" cy="69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877" name="Google Shape;877;p30"/>
            <p:cNvSpPr/>
            <p:nvPr/>
          </p:nvSpPr>
          <p:spPr>
            <a:xfrm>
              <a:off x="4816152" y="35240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4816152" y="33321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4265180" y="3623650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3615330" y="361997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3272255" y="361997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2750842" y="35240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2750842" y="3333525"/>
              <a:ext cx="104400" cy="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84" name="Google Shape;884;p30"/>
          <p:cNvGrpSpPr/>
          <p:nvPr/>
        </p:nvGrpSpPr>
        <p:grpSpPr>
          <a:xfrm>
            <a:off x="6384534" y="3595688"/>
            <a:ext cx="2307855" cy="914400"/>
            <a:chOff x="5102488" y="2899700"/>
            <a:chExt cx="2600400" cy="914400"/>
          </a:xfrm>
        </p:grpSpPr>
        <p:sp>
          <p:nvSpPr>
            <p:cNvPr id="885" name="Google Shape;885;p30"/>
            <p:cNvSpPr/>
            <p:nvPr/>
          </p:nvSpPr>
          <p:spPr>
            <a:xfrm>
              <a:off x="5102488" y="2899700"/>
              <a:ext cx="2600400" cy="91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/>
            </a:p>
          </p:txBody>
        </p:sp>
        <p:grpSp>
          <p:nvGrpSpPr>
            <p:cNvPr id="886" name="Google Shape;886;p30"/>
            <p:cNvGrpSpPr/>
            <p:nvPr/>
          </p:nvGrpSpPr>
          <p:grpSpPr>
            <a:xfrm>
              <a:off x="5164263" y="3031369"/>
              <a:ext cx="2476832" cy="594569"/>
              <a:chOff x="5452738" y="3217231"/>
              <a:chExt cx="2476832" cy="594569"/>
            </a:xfrm>
          </p:grpSpPr>
          <p:sp>
            <p:nvSpPr>
              <p:cNvPr id="887" name="Google Shape;887;p30"/>
              <p:cNvSpPr/>
              <p:nvPr/>
            </p:nvSpPr>
            <p:spPr>
              <a:xfrm>
                <a:off x="5687271" y="3333525"/>
                <a:ext cx="1914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8" name="Google Shape;888;p30"/>
              <p:cNvSpPr/>
              <p:nvPr/>
            </p:nvSpPr>
            <p:spPr>
              <a:xfrm>
                <a:off x="5452738" y="36192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9" name="Google Shape;889;p30"/>
              <p:cNvSpPr/>
              <p:nvPr/>
            </p:nvSpPr>
            <p:spPr>
              <a:xfrm>
                <a:off x="5687270" y="352402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0" name="Google Shape;890;p30"/>
              <p:cNvSpPr/>
              <p:nvPr/>
            </p:nvSpPr>
            <p:spPr>
              <a:xfrm>
                <a:off x="5516213" y="34287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1" name="Google Shape;891;p30"/>
              <p:cNvSpPr/>
              <p:nvPr/>
            </p:nvSpPr>
            <p:spPr>
              <a:xfrm>
                <a:off x="5452738" y="3745200"/>
                <a:ext cx="2476800" cy="66600"/>
              </a:xfrm>
              <a:prstGeom prst="rect">
                <a:avLst/>
              </a:prstGeom>
              <a:solidFill>
                <a:srgbClr val="0076B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2" name="Google Shape;892;p30"/>
              <p:cNvSpPr/>
              <p:nvPr/>
            </p:nvSpPr>
            <p:spPr>
              <a:xfrm>
                <a:off x="5991425" y="34280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>
                <a:off x="5776438" y="36199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4" name="Google Shape;894;p30"/>
              <p:cNvSpPr/>
              <p:nvPr/>
            </p:nvSpPr>
            <p:spPr>
              <a:xfrm>
                <a:off x="6614638" y="32172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5" name="Google Shape;895;p30"/>
              <p:cNvSpPr/>
              <p:nvPr/>
            </p:nvSpPr>
            <p:spPr>
              <a:xfrm>
                <a:off x="6619038" y="3513856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>
                <a:off x="6548663" y="34077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7" name="Google Shape;897;p30"/>
              <p:cNvSpPr/>
              <p:nvPr/>
            </p:nvSpPr>
            <p:spPr>
              <a:xfrm>
                <a:off x="6671063" y="33124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8" name="Google Shape;898;p30"/>
              <p:cNvSpPr/>
              <p:nvPr/>
            </p:nvSpPr>
            <p:spPr>
              <a:xfrm>
                <a:off x="6204670" y="361997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99" name="Google Shape;899;p30"/>
              <p:cNvSpPr/>
              <p:nvPr/>
            </p:nvSpPr>
            <p:spPr>
              <a:xfrm>
                <a:off x="6563244" y="3619975"/>
                <a:ext cx="1587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0" name="Google Shape;900;p30"/>
              <p:cNvSpPr/>
              <p:nvPr/>
            </p:nvSpPr>
            <p:spPr>
              <a:xfrm>
                <a:off x="7205545" y="361997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1" name="Google Shape;901;p30"/>
              <p:cNvSpPr/>
              <p:nvPr/>
            </p:nvSpPr>
            <p:spPr>
              <a:xfrm>
                <a:off x="5900588" y="35240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2" name="Google Shape;902;p30"/>
              <p:cNvSpPr/>
              <p:nvPr/>
            </p:nvSpPr>
            <p:spPr>
              <a:xfrm>
                <a:off x="6277338" y="35240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3" name="Google Shape;903;p30"/>
              <p:cNvSpPr/>
              <p:nvPr/>
            </p:nvSpPr>
            <p:spPr>
              <a:xfrm>
                <a:off x="6960738" y="3513856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4" name="Google Shape;904;p30"/>
              <p:cNvSpPr/>
              <p:nvPr/>
            </p:nvSpPr>
            <p:spPr>
              <a:xfrm>
                <a:off x="7750470" y="352402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5" name="Google Shape;905;p30"/>
              <p:cNvSpPr/>
              <p:nvPr/>
            </p:nvSpPr>
            <p:spPr>
              <a:xfrm>
                <a:off x="7424138" y="36199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6" name="Google Shape;906;p30"/>
              <p:cNvSpPr/>
              <p:nvPr/>
            </p:nvSpPr>
            <p:spPr>
              <a:xfrm>
                <a:off x="7569463" y="342808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7" name="Google Shape;907;p30"/>
              <p:cNvSpPr/>
              <p:nvPr/>
            </p:nvSpPr>
            <p:spPr>
              <a:xfrm>
                <a:off x="7750470" y="3332125"/>
                <a:ext cx="1791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8" name="Google Shape;908;p30"/>
              <p:cNvSpPr/>
              <p:nvPr/>
            </p:nvSpPr>
            <p:spPr>
              <a:xfrm>
                <a:off x="7339338" y="3524031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09" name="Google Shape;909;p30"/>
              <p:cNvSpPr/>
              <p:nvPr/>
            </p:nvSpPr>
            <p:spPr>
              <a:xfrm>
                <a:off x="6890363" y="3404056"/>
                <a:ext cx="285900" cy="66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200"/>
                </a:pPr>
                <a:endParaRPr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910" name="Google Shape;910;p30"/>
          <p:cNvSpPr/>
          <p:nvPr/>
        </p:nvSpPr>
        <p:spPr>
          <a:xfrm>
            <a:off x="7418625" y="2912438"/>
            <a:ext cx="357000" cy="544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grpSp>
        <p:nvGrpSpPr>
          <p:cNvPr id="911" name="Google Shape;911;p30"/>
          <p:cNvGrpSpPr/>
          <p:nvPr/>
        </p:nvGrpSpPr>
        <p:grpSpPr>
          <a:xfrm>
            <a:off x="261415" y="4108914"/>
            <a:ext cx="2186767" cy="225525"/>
            <a:chOff x="6125625" y="1600925"/>
            <a:chExt cx="2476800" cy="225525"/>
          </a:xfrm>
        </p:grpSpPr>
        <p:sp>
          <p:nvSpPr>
            <p:cNvPr id="912" name="Google Shape;912;p30"/>
            <p:cNvSpPr/>
            <p:nvPr/>
          </p:nvSpPr>
          <p:spPr>
            <a:xfrm>
              <a:off x="6125625" y="1759850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6125625" y="1600925"/>
              <a:ext cx="24768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6515761" y="1600938"/>
              <a:ext cx="53400" cy="66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6631297" y="1600938"/>
              <a:ext cx="53400" cy="66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7826641" y="1600938"/>
              <a:ext cx="53400" cy="66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17" name="Google Shape;917;p30"/>
          <p:cNvSpPr txBox="1"/>
          <p:nvPr/>
        </p:nvSpPr>
        <p:spPr>
          <a:xfrm>
            <a:off x="3675725" y="3751925"/>
            <a:ext cx="175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>
              <a:buSzPts val="1100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Genoma consenso</a:t>
            </a:r>
            <a:endParaRPr sz="1100"/>
          </a:p>
        </p:txBody>
      </p:sp>
      <p:sp>
        <p:nvSpPr>
          <p:cNvPr id="918" name="Google Shape;918;p30"/>
          <p:cNvSpPr/>
          <p:nvPr/>
        </p:nvSpPr>
        <p:spPr>
          <a:xfrm>
            <a:off x="5551050" y="2233700"/>
            <a:ext cx="6543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Recortar los primers</a:t>
            </a:r>
            <a:endParaRPr sz="900"/>
          </a:p>
        </p:txBody>
      </p:sp>
      <p:sp>
        <p:nvSpPr>
          <p:cNvPr id="919" name="Google Shape;919;p30"/>
          <p:cNvSpPr/>
          <p:nvPr/>
        </p:nvSpPr>
        <p:spPr>
          <a:xfrm rot="5400000">
            <a:off x="2661598" y="3925900"/>
            <a:ext cx="357000" cy="64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920" name="Google Shape;920;p30"/>
          <p:cNvSpPr txBox="1"/>
          <p:nvPr/>
        </p:nvSpPr>
        <p:spPr>
          <a:xfrm>
            <a:off x="2524375" y="4017375"/>
            <a:ext cx="7668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9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Determinar variantes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1" name="Google Shape;921;p30"/>
          <p:cNvSpPr/>
          <p:nvPr/>
        </p:nvSpPr>
        <p:spPr>
          <a:xfrm>
            <a:off x="7979100" y="3175"/>
            <a:ext cx="1164900" cy="6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922" name="Google Shape;922;p30"/>
          <p:cNvSpPr/>
          <p:nvPr/>
        </p:nvSpPr>
        <p:spPr>
          <a:xfrm>
            <a:off x="83510" y="62842"/>
            <a:ext cx="9951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923" name="Google Shape;923;p30"/>
          <p:cNvSpPr/>
          <p:nvPr/>
        </p:nvSpPr>
        <p:spPr>
          <a:xfrm>
            <a:off x="770625" y="2233700"/>
            <a:ext cx="7074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Control de calidad y remoción de secuencias contaminantes (humano)</a:t>
            </a:r>
            <a:endParaRPr sz="900"/>
          </a:p>
        </p:txBody>
      </p:sp>
      <p:sp>
        <p:nvSpPr>
          <p:cNvPr id="924" name="Google Shape;924;p30"/>
          <p:cNvSpPr txBox="1"/>
          <p:nvPr/>
        </p:nvSpPr>
        <p:spPr>
          <a:xfrm>
            <a:off x="261425" y="69075"/>
            <a:ext cx="89241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800"/>
            </a:pPr>
            <a:r>
              <a:rPr lang="en" sz="2800">
                <a:solidFill>
                  <a:schemeClr val="dk1"/>
                </a:solidFill>
              </a:rPr>
              <a:t>Flujo de trabajo para generar genomas de consenso</a:t>
            </a:r>
            <a:endParaRPr sz="2800">
              <a:solidFill>
                <a:schemeClr val="dk1"/>
              </a:solidFill>
            </a:endParaRPr>
          </a:p>
          <a:p>
            <a:pPr algn="ctr">
              <a:buSzPts val="2800"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09"/>
          <p:cNvSpPr txBox="1">
            <a:spLocks noGrp="1"/>
          </p:cNvSpPr>
          <p:nvPr>
            <p:ph type="title"/>
          </p:nvPr>
        </p:nvSpPr>
        <p:spPr>
          <a:xfrm>
            <a:off x="311700" y="44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CZ ID para reconstruir genomas consenso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7" name="Google Shape;1477;p109"/>
          <p:cNvSpPr txBox="1"/>
          <p:nvPr/>
        </p:nvSpPr>
        <p:spPr>
          <a:xfrm>
            <a:off x="490650" y="29388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79400">
              <a:buClr>
                <a:schemeClr val="dk1"/>
              </a:buClr>
              <a:buSzPts val="1500"/>
              <a:buFont typeface="Open Sans Light"/>
              <a:buChar char="•"/>
            </a:pP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78" name="Google Shape;1478;p109"/>
          <p:cNvSpPr txBox="1"/>
          <p:nvPr/>
        </p:nvSpPr>
        <p:spPr>
          <a:xfrm>
            <a:off x="408850" y="1164325"/>
            <a:ext cx="73023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16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Módulo de genomas consenso virales en CZ ID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endParaRPr sz="1800" dirty="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endParaRPr sz="1800" dirty="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9" name="Google Shape;147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00" y="1881951"/>
            <a:ext cx="7764326" cy="277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10"/>
          <p:cNvSpPr txBox="1">
            <a:spLocks noGrp="1"/>
          </p:cNvSpPr>
          <p:nvPr>
            <p:ph type="title"/>
          </p:nvPr>
        </p:nvSpPr>
        <p:spPr>
          <a:xfrm>
            <a:off x="311700" y="44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Automatización de construcción de genomas virales (metagenómica opcional)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5" name="Google Shape;1485;p110"/>
          <p:cNvGrpSpPr/>
          <p:nvPr/>
        </p:nvGrpSpPr>
        <p:grpSpPr>
          <a:xfrm>
            <a:off x="384426" y="1424675"/>
            <a:ext cx="5176201" cy="3381500"/>
            <a:chOff x="1921750" y="1437875"/>
            <a:chExt cx="5176201" cy="3381500"/>
          </a:xfrm>
        </p:grpSpPr>
        <p:pic>
          <p:nvPicPr>
            <p:cNvPr id="1486" name="Google Shape;1486;p110"/>
            <p:cNvPicPr preferRelativeResize="0"/>
            <p:nvPr/>
          </p:nvPicPr>
          <p:blipFill rotWithShape="1">
            <a:blip r:embed="rId3">
              <a:alphaModFix/>
            </a:blip>
            <a:srcRect l="5325" r="9058"/>
            <a:stretch/>
          </p:blipFill>
          <p:spPr>
            <a:xfrm>
              <a:off x="1921750" y="1437875"/>
              <a:ext cx="5176201" cy="33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7" name="Google Shape;1487;p110"/>
            <p:cNvSpPr/>
            <p:nvPr/>
          </p:nvSpPr>
          <p:spPr>
            <a:xfrm>
              <a:off x="2853950" y="3935500"/>
              <a:ext cx="138900" cy="57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488" name="Google Shape;1488;p110"/>
          <p:cNvSpPr txBox="1"/>
          <p:nvPr/>
        </p:nvSpPr>
        <p:spPr>
          <a:xfrm>
            <a:off x="5856950" y="2699775"/>
            <a:ext cx="31644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>
              <a:buSzPts val="1400"/>
            </a:pPr>
            <a:r>
              <a:rPr lang="es-ES" dirty="0">
                <a:latin typeface="Open Sans"/>
                <a:ea typeface="Open Sans"/>
                <a:cs typeface="Open Sans"/>
                <a:sym typeface="Open Sans"/>
              </a:rPr>
              <a:t>INPUTS:</a:t>
            </a:r>
          </a:p>
          <a:p>
            <a:pPr marL="457200" indent="-317500">
              <a:buSzPts val="1400"/>
              <a:buFont typeface="Open Sans"/>
              <a:buChar char="-"/>
            </a:pPr>
            <a:r>
              <a:rPr lang="es-ES" dirty="0">
                <a:latin typeface="Open Sans"/>
                <a:ea typeface="Open Sans"/>
                <a:cs typeface="Open Sans"/>
                <a:sym typeface="Open Sans"/>
              </a:rPr>
              <a:t>Genoma de referencia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17500">
              <a:buSzPts val="1400"/>
              <a:buFont typeface="Open Sans"/>
              <a:buChar char="-"/>
            </a:pPr>
            <a:r>
              <a:rPr lang="es-CO" dirty="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rchivo Fastq de lecturas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17500">
              <a:buSzPts val="1400"/>
              <a:buFont typeface="Open Sans"/>
              <a:buChar char="-"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Archivo BED [opcional]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1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4" name="Google Shape;1494;p111"/>
          <p:cNvPicPr preferRelativeResize="0"/>
          <p:nvPr/>
        </p:nvPicPr>
        <p:blipFill rotWithShape="1">
          <a:blip r:embed="rId3">
            <a:alphaModFix/>
          </a:blip>
          <a:srcRect t="2458"/>
          <a:stretch/>
        </p:blipFill>
        <p:spPr>
          <a:xfrm>
            <a:off x="152401" y="2008475"/>
            <a:ext cx="8839201" cy="29827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5" name="Google Shape;1495;p111"/>
          <p:cNvSpPr/>
          <p:nvPr/>
        </p:nvSpPr>
        <p:spPr>
          <a:xfrm>
            <a:off x="7294225" y="2008475"/>
            <a:ext cx="744300" cy="294300"/>
          </a:xfrm>
          <a:prstGeom prst="rect">
            <a:avLst/>
          </a:prstGeom>
          <a:noFill/>
          <a:ln w="28575" cap="flat" cmpd="sng">
            <a:solidFill>
              <a:srgbClr val="ED47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96" name="Google Shape;1496;p111"/>
          <p:cNvSpPr/>
          <p:nvPr/>
        </p:nvSpPr>
        <p:spPr>
          <a:xfrm>
            <a:off x="152400" y="2008475"/>
            <a:ext cx="744300" cy="294300"/>
          </a:xfrm>
          <a:prstGeom prst="rect">
            <a:avLst/>
          </a:prstGeom>
          <a:noFill/>
          <a:ln w="28575" cap="flat" cmpd="sng">
            <a:solidFill>
              <a:srgbClr val="ED47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97" name="Google Shape;1497;p111"/>
          <p:cNvSpPr txBox="1"/>
          <p:nvPr/>
        </p:nvSpPr>
        <p:spPr>
          <a:xfrm>
            <a:off x="253600" y="686350"/>
            <a:ext cx="80955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Tips: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17500">
              <a:buSzPts val="1400"/>
              <a:buFont typeface="Open Sans"/>
              <a:buChar char="-"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Usar un genoma de referencia estándar usado por la comunidad, o aquel usado en el diseño de los primers</a:t>
            </a:r>
          </a:p>
          <a:p>
            <a:pPr marL="457200" indent="-317500">
              <a:buSzPts val="1400"/>
              <a:buFont typeface="Open Sans"/>
              <a:buChar char="-"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Para mantener consistencia en el análisis posteriores como construcción de filogenias debe usar la misma referencia para el ensamblaje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12"/>
          <p:cNvSpPr txBox="1"/>
          <p:nvPr/>
        </p:nvSpPr>
        <p:spPr>
          <a:xfrm>
            <a:off x="253600" y="686350"/>
            <a:ext cx="80955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buSzPts val="1400"/>
              <a:buFont typeface="Open Sans"/>
              <a:buChar char="-"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Usado para quitar primers y maximizar la precisón de la detección de SNPs</a:t>
            </a:r>
          </a:p>
          <a:p>
            <a:pPr marL="457200" indent="-317500">
              <a:buSzPts val="1400"/>
              <a:buFont typeface="Open Sans"/>
              <a:buChar char="-"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Solo usado para secuenciación de amplicones, o con enriquecimiento (e.g. MSSPE) </a:t>
            </a:r>
          </a:p>
          <a:p>
            <a:pPr marL="457200" indent="-317500">
              <a:buSzPts val="1400"/>
              <a:buFont typeface="Open Sans"/>
              <a:buChar char="-"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A la posición inicial del primer respecto a la referencia se le resta 1 (índice empieza en cero) </a:t>
            </a:r>
          </a:p>
          <a:p>
            <a:pPr marL="457200" indent="-317500">
              <a:buSzPts val="1400"/>
              <a:buFont typeface="Open Sans"/>
              <a:buChar char="-"/>
            </a:pPr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Crear un archivo separado por tabulación y cambiar la extensión a .BED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04" name="Google Shape;1504;p112"/>
          <p:cNvGrpSpPr/>
          <p:nvPr/>
        </p:nvGrpSpPr>
        <p:grpSpPr>
          <a:xfrm>
            <a:off x="196351" y="2035601"/>
            <a:ext cx="7862701" cy="2965025"/>
            <a:chOff x="196350" y="1727625"/>
            <a:chExt cx="7862701" cy="2965025"/>
          </a:xfrm>
        </p:grpSpPr>
        <p:grpSp>
          <p:nvGrpSpPr>
            <p:cNvPr id="1505" name="Google Shape;1505;p112"/>
            <p:cNvGrpSpPr/>
            <p:nvPr/>
          </p:nvGrpSpPr>
          <p:grpSpPr>
            <a:xfrm>
              <a:off x="381000" y="2200275"/>
              <a:ext cx="7678051" cy="2492375"/>
              <a:chOff x="152400" y="1666875"/>
              <a:chExt cx="7678051" cy="2492375"/>
            </a:xfrm>
          </p:grpSpPr>
          <p:pic>
            <p:nvPicPr>
              <p:cNvPr id="1506" name="Google Shape;1506;p112"/>
              <p:cNvPicPr preferRelativeResize="0"/>
              <p:nvPr/>
            </p:nvPicPr>
            <p:blipFill rotWithShape="1">
              <a:blip r:embed="rId3">
                <a:alphaModFix/>
              </a:blip>
              <a:srcRect r="26513" b="23757"/>
              <a:stretch/>
            </p:blipFill>
            <p:spPr>
              <a:xfrm>
                <a:off x="152400" y="1666875"/>
                <a:ext cx="6495824" cy="2492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7" name="Google Shape;1507;p112"/>
              <p:cNvPicPr preferRelativeResize="0"/>
              <p:nvPr/>
            </p:nvPicPr>
            <p:blipFill rotWithShape="1">
              <a:blip r:embed="rId3">
                <a:alphaModFix/>
              </a:blip>
              <a:srcRect l="84901" b="23757"/>
              <a:stretch/>
            </p:blipFill>
            <p:spPr>
              <a:xfrm>
                <a:off x="6495825" y="1666875"/>
                <a:ext cx="1334626" cy="2492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08" name="Google Shape;1508;p112"/>
            <p:cNvSpPr txBox="1"/>
            <p:nvPr/>
          </p:nvSpPr>
          <p:spPr>
            <a:xfrm>
              <a:off x="196350" y="1727625"/>
              <a:ext cx="471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Reference accession #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09" name="Google Shape;1509;p112"/>
            <p:cNvSpPr txBox="1"/>
            <p:nvPr/>
          </p:nvSpPr>
          <p:spPr>
            <a:xfrm>
              <a:off x="2338800" y="1727625"/>
              <a:ext cx="130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Start position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0" name="Google Shape;1510;p112"/>
            <p:cNvSpPr txBox="1"/>
            <p:nvPr/>
          </p:nvSpPr>
          <p:spPr>
            <a:xfrm>
              <a:off x="3606150" y="1727625"/>
              <a:ext cx="130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End position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1" name="Google Shape;1511;p112"/>
            <p:cNvSpPr txBox="1"/>
            <p:nvPr/>
          </p:nvSpPr>
          <p:spPr>
            <a:xfrm>
              <a:off x="5115975" y="1727625"/>
              <a:ext cx="130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Primer 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2" name="Google Shape;1512;p112"/>
            <p:cNvSpPr txBox="1"/>
            <p:nvPr/>
          </p:nvSpPr>
          <p:spPr>
            <a:xfrm>
              <a:off x="6758850" y="1727625"/>
              <a:ext cx="130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Orientation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13" name="Google Shape;1513;p112"/>
          <p:cNvSpPr/>
          <p:nvPr/>
        </p:nvSpPr>
        <p:spPr>
          <a:xfrm>
            <a:off x="155475" y="2115150"/>
            <a:ext cx="4628400" cy="2964900"/>
          </a:xfrm>
          <a:prstGeom prst="rect">
            <a:avLst/>
          </a:prstGeom>
          <a:noFill/>
          <a:ln w="9525" cap="flat" cmpd="sng">
            <a:solidFill>
              <a:srgbClr val="ED47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4" name="Google Shape;1514;p112"/>
          <p:cNvSpPr txBox="1"/>
          <p:nvPr/>
        </p:nvSpPr>
        <p:spPr>
          <a:xfrm>
            <a:off x="1911025" y="1799200"/>
            <a:ext cx="4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rgbClr val="ED4753"/>
                </a:solidFill>
                <a:latin typeface="Open Sans"/>
                <a:ea typeface="Open Sans"/>
                <a:cs typeface="Open Sans"/>
                <a:sym typeface="Open Sans"/>
              </a:rPr>
              <a:t>Requerido</a:t>
            </a:r>
            <a:endParaRPr dirty="0">
              <a:solidFill>
                <a:srgbClr val="ED475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113"/>
          <p:cNvPicPr preferRelativeResize="0"/>
          <p:nvPr/>
        </p:nvPicPr>
        <p:blipFill rotWithShape="1">
          <a:blip r:embed="rId3">
            <a:alphaModFix/>
          </a:blip>
          <a:srcRect l="15686" t="20211" r="15362" b="40770"/>
          <a:stretch/>
        </p:blipFill>
        <p:spPr>
          <a:xfrm>
            <a:off x="458976" y="1311338"/>
            <a:ext cx="7939597" cy="25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113"/>
          <p:cNvSpPr txBox="1"/>
          <p:nvPr/>
        </p:nvSpPr>
        <p:spPr>
          <a:xfrm>
            <a:off x="904650" y="20852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700" dirty="0">
                <a:latin typeface="Open Sans"/>
                <a:ea typeface="Open Sans"/>
                <a:cs typeface="Open Sans"/>
                <a:sym typeface="Open Sans"/>
              </a:rPr>
              <a:t>Agregar metadatos</a:t>
            </a:r>
            <a:endParaRPr sz="27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114"/>
          <p:cNvPicPr preferRelativeResize="0"/>
          <p:nvPr/>
        </p:nvPicPr>
        <p:blipFill rotWithShape="1">
          <a:blip r:embed="rId3">
            <a:alphaModFix/>
          </a:blip>
          <a:srcRect t="20360" b="12642"/>
          <a:stretch/>
        </p:blipFill>
        <p:spPr>
          <a:xfrm>
            <a:off x="2412252" y="1819675"/>
            <a:ext cx="4319500" cy="25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14"/>
          <p:cNvSpPr txBox="1"/>
          <p:nvPr/>
        </p:nvSpPr>
        <p:spPr>
          <a:xfrm>
            <a:off x="904650" y="20852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300" dirty="0"/>
              <a:t>El pipeline se ejecuta automaticamente en la nube</a:t>
            </a:r>
            <a:endParaRPr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479520871_0_1120"/>
          <p:cNvSpPr txBox="1"/>
          <p:nvPr/>
        </p:nvSpPr>
        <p:spPr>
          <a:xfrm>
            <a:off x="215775" y="711825"/>
            <a:ext cx="8506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dirty="0">
                <a:solidFill>
                  <a:schemeClr val="dk1"/>
                </a:solidFill>
              </a:rPr>
              <a:t>Consenso de genomas virales</a:t>
            </a:r>
            <a:br>
              <a:rPr lang="es-CO" sz="4000" dirty="0">
                <a:solidFill>
                  <a:schemeClr val="dk1"/>
                </a:solidFill>
              </a:rPr>
            </a:br>
            <a:r>
              <a:rPr lang="es-CO" sz="4000" dirty="0">
                <a:solidFill>
                  <a:schemeClr val="dk1"/>
                </a:solidFill>
              </a:rPr>
              <a:t>en </a:t>
            </a:r>
            <a:r>
              <a:rPr lang="es-CO" sz="4000" dirty="0">
                <a:solidFill>
                  <a:schemeClr val="bg1"/>
                </a:solidFill>
              </a:rPr>
              <a:t>CZ ID</a:t>
            </a:r>
            <a:endParaRPr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2479520871_0_1120"/>
          <p:cNvSpPr txBox="1"/>
          <p:nvPr/>
        </p:nvSpPr>
        <p:spPr>
          <a:xfrm>
            <a:off x="2683100" y="2869800"/>
            <a:ext cx="3777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Héctor Ruiz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M.Sc</a:t>
            </a: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Genómica de Microorganismos Emergentes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22479520871_0_1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5" y="35225"/>
            <a:ext cx="887349" cy="8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2479520871_0_1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5475" y="317851"/>
            <a:ext cx="543976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2479520871_0_1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950" y="399472"/>
            <a:ext cx="1344650" cy="22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53;p37">
            <a:extLst>
              <a:ext uri="{FF2B5EF4-FFF2-40B4-BE49-F238E27FC236}">
                <a16:creationId xmlns:a16="http://schemas.microsoft.com/office/drawing/2014/main" id="{8CEF5FDD-EB1C-C8F4-1036-32A4699BF7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95350" y="2200576"/>
            <a:ext cx="1379801" cy="4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1"/>
          <p:cNvSpPr txBox="1"/>
          <p:nvPr/>
        </p:nvSpPr>
        <p:spPr>
          <a:xfrm>
            <a:off x="329850" y="140625"/>
            <a:ext cx="861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2800"/>
            </a:pPr>
            <a:r>
              <a:rPr lang="en" sz="2800">
                <a:solidFill>
                  <a:srgbClr val="1C4587"/>
                </a:solidFill>
              </a:rPr>
              <a:t>Flujo de trabajo para generar genomas de consenso</a:t>
            </a:r>
            <a:endParaRPr sz="2800">
              <a:solidFill>
                <a:srgbClr val="1C4587"/>
              </a:solidFill>
            </a:endParaRPr>
          </a:p>
        </p:txBody>
      </p:sp>
      <p:sp>
        <p:nvSpPr>
          <p:cNvPr id="930" name="Google Shape;930;p31"/>
          <p:cNvSpPr txBox="1"/>
          <p:nvPr/>
        </p:nvSpPr>
        <p:spPr>
          <a:xfrm>
            <a:off x="3218400" y="2190175"/>
            <a:ext cx="565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900"/>
              <a:t>¿Puedo utilizar el genoma de consenso ensamblado para análisis posteriores?</a:t>
            </a:r>
            <a:endParaRPr sz="1900"/>
          </a:p>
        </p:txBody>
      </p:sp>
      <p:sp>
        <p:nvSpPr>
          <p:cNvPr id="931" name="Google Shape;931;p31"/>
          <p:cNvSpPr/>
          <p:nvPr/>
        </p:nvSpPr>
        <p:spPr>
          <a:xfrm>
            <a:off x="877675" y="1122023"/>
            <a:ext cx="1484400" cy="69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Archivos iniciales (fastq, BED, fasta)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31"/>
          <p:cNvSpPr/>
          <p:nvPr/>
        </p:nvSpPr>
        <p:spPr>
          <a:xfrm>
            <a:off x="877675" y="1956550"/>
            <a:ext cx="1484400" cy="69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Ensamblaje del genoma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31"/>
          <p:cNvSpPr/>
          <p:nvPr/>
        </p:nvSpPr>
        <p:spPr>
          <a:xfrm>
            <a:off x="877675" y="2788200"/>
            <a:ext cx="1484400" cy="690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Control de calidad del ensamblaje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31"/>
          <p:cNvSpPr/>
          <p:nvPr/>
        </p:nvSpPr>
        <p:spPr>
          <a:xfrm>
            <a:off x="877675" y="3619850"/>
            <a:ext cx="1484400" cy="69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Alineamiento y filogenia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31"/>
          <p:cNvSpPr/>
          <p:nvPr/>
        </p:nvSpPr>
        <p:spPr>
          <a:xfrm>
            <a:off x="1506460" y="1821772"/>
            <a:ext cx="187800" cy="13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3F3F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</a:endParaRPr>
          </a:p>
        </p:txBody>
      </p:sp>
      <p:sp>
        <p:nvSpPr>
          <p:cNvPr id="936" name="Google Shape;936;p31"/>
          <p:cNvSpPr/>
          <p:nvPr/>
        </p:nvSpPr>
        <p:spPr>
          <a:xfrm>
            <a:off x="1525977" y="2656299"/>
            <a:ext cx="187800" cy="13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3F3F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</a:endParaRPr>
          </a:p>
        </p:txBody>
      </p:sp>
      <p:sp>
        <p:nvSpPr>
          <p:cNvPr id="937" name="Google Shape;937;p31"/>
          <p:cNvSpPr/>
          <p:nvPr/>
        </p:nvSpPr>
        <p:spPr>
          <a:xfrm>
            <a:off x="1525977" y="3478522"/>
            <a:ext cx="187800" cy="13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3F3F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2"/>
          <p:cNvSpPr txBox="1">
            <a:spLocks noGrp="1"/>
          </p:cNvSpPr>
          <p:nvPr>
            <p:ph type="title"/>
          </p:nvPr>
        </p:nvSpPr>
        <p:spPr>
          <a:xfrm>
            <a:off x="311700" y="7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en" sz="2400"/>
              <a:t>Control de calidad del genoma consenso: Parametros</a:t>
            </a:r>
            <a:endParaRPr sz="2400"/>
          </a:p>
        </p:txBody>
      </p:sp>
      <p:sp>
        <p:nvSpPr>
          <p:cNvPr id="943" name="Google Shape;943;p32"/>
          <p:cNvSpPr txBox="1">
            <a:spLocks noGrp="1"/>
          </p:cNvSpPr>
          <p:nvPr>
            <p:ph type="body" idx="1"/>
          </p:nvPr>
        </p:nvSpPr>
        <p:spPr>
          <a:xfrm>
            <a:off x="311700" y="880675"/>
            <a:ext cx="8672100" cy="3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indent="-308610">
              <a:buSzPct val="100000"/>
            </a:pPr>
            <a:r>
              <a:rPr lang="en" sz="1800" b="1"/>
              <a:t>Secuencias mapeadas - </a:t>
            </a:r>
            <a:r>
              <a:rPr lang="en" sz="1800"/>
              <a:t>Número de secuencias alineadas a la referencia.</a:t>
            </a:r>
            <a:endParaRPr sz="1800"/>
          </a:p>
          <a:p>
            <a:pPr indent="0">
              <a:spcBef>
                <a:spcPts val="1200"/>
              </a:spcBef>
              <a:buNone/>
            </a:pPr>
            <a:endParaRPr sz="1800" b="1"/>
          </a:p>
          <a:p>
            <a:pPr indent="-308610">
              <a:spcBef>
                <a:spcPts val="1200"/>
              </a:spcBef>
              <a:buSzPct val="100000"/>
            </a:pPr>
            <a:r>
              <a:rPr lang="en" sz="1800" b="1"/>
              <a:t>Contenido de GC - </a:t>
            </a:r>
            <a:r>
              <a:rPr lang="en" sz="1800"/>
              <a:t>Porcentaje de bases en el consenso que son guanina (G) o citosina (C) (debe ser cercano al %GC de la secuencia de referencia).</a:t>
            </a:r>
            <a:endParaRPr sz="1800"/>
          </a:p>
          <a:p>
            <a:pPr indent="0">
              <a:spcBef>
                <a:spcPts val="1200"/>
              </a:spcBef>
              <a:buNone/>
            </a:pPr>
            <a:endParaRPr sz="1800" b="1"/>
          </a:p>
          <a:p>
            <a:pPr indent="-308610">
              <a:spcBef>
                <a:spcPts val="1200"/>
              </a:spcBef>
              <a:buSzPct val="100000"/>
            </a:pPr>
            <a:r>
              <a:rPr lang="en" sz="1800" b="1"/>
              <a:t>SNPs (polimorfismos de nucleótido único) - </a:t>
            </a:r>
            <a:r>
              <a:rPr lang="en" sz="1800"/>
              <a:t>Representan variaciones unicas de nucleótidos único entre la referencia y el genoma consenso.</a:t>
            </a:r>
            <a:endParaRPr sz="1800"/>
          </a:p>
          <a:p>
            <a:pPr indent="0">
              <a:spcBef>
                <a:spcPts val="1200"/>
              </a:spcBef>
              <a:buNone/>
            </a:pPr>
            <a:endParaRPr sz="1800" b="1"/>
          </a:p>
          <a:p>
            <a:pPr indent="-308610">
              <a:spcBef>
                <a:spcPts val="1200"/>
              </a:spcBef>
              <a:buSzPct val="100000"/>
            </a:pPr>
            <a:r>
              <a:rPr lang="en" sz="1800" b="1"/>
              <a:t>% Identidad (id) -</a:t>
            </a:r>
            <a:r>
              <a:rPr lang="en" sz="1800"/>
              <a:t> Porcentaje de nucleótidos en el genoma consenso que son idénticos a los de la accesión de referencia.</a:t>
            </a:r>
            <a:endParaRPr sz="1800"/>
          </a:p>
          <a:p>
            <a:pPr indent="0">
              <a:spcBef>
                <a:spcPts val="1200"/>
              </a:spcBef>
              <a:buNone/>
            </a:pPr>
            <a:endParaRPr sz="1800"/>
          </a:p>
          <a:p>
            <a:pPr indent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3"/>
          <p:cNvSpPr txBox="1">
            <a:spLocks noGrp="1"/>
          </p:cNvSpPr>
          <p:nvPr>
            <p:ph type="body" idx="1"/>
          </p:nvPr>
        </p:nvSpPr>
        <p:spPr>
          <a:xfrm>
            <a:off x="311700" y="799925"/>
            <a:ext cx="8672100" cy="3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indent="-334327">
              <a:buSzPct val="100000"/>
            </a:pPr>
            <a:r>
              <a:rPr lang="en" sz="1800" b="1"/>
              <a:t>Bases Informativas - </a:t>
            </a:r>
            <a:r>
              <a:rPr lang="en" sz="1800"/>
              <a:t>Número de nucleótidos que son A,T,C, o G. - En CZID el consenso solo se determina si tiene 10 o más secuencias como soporte </a:t>
            </a:r>
            <a:endParaRPr sz="1800"/>
          </a:p>
          <a:p>
            <a:pPr indent="0">
              <a:spcBef>
                <a:spcPts val="1200"/>
              </a:spcBef>
              <a:buNone/>
            </a:pPr>
            <a:endParaRPr sz="1800" b="1"/>
          </a:p>
          <a:p>
            <a:pPr indent="-334327">
              <a:spcBef>
                <a:spcPts val="1200"/>
              </a:spcBef>
              <a:buSzPct val="100000"/>
            </a:pPr>
            <a:r>
              <a:rPr lang="en" sz="1800" b="1"/>
              <a:t>% Genoma Llamado - </a:t>
            </a:r>
            <a:r>
              <a:rPr lang="en" sz="1800"/>
              <a:t>Porcentaje del genoma que cumple con los umbrales para llamar bases de consenso. Cuanto más se acerque este número al 100%, mejor.</a:t>
            </a:r>
            <a:endParaRPr sz="1800"/>
          </a:p>
          <a:p>
            <a:pPr indent="0">
              <a:spcBef>
                <a:spcPts val="1200"/>
              </a:spcBef>
              <a:buNone/>
            </a:pPr>
            <a:endParaRPr sz="1800" b="1"/>
          </a:p>
          <a:p>
            <a:pPr indent="-334327">
              <a:spcBef>
                <a:spcPts val="1200"/>
              </a:spcBef>
              <a:buSzPct val="100000"/>
            </a:pPr>
            <a:r>
              <a:rPr lang="en" sz="1800" b="1"/>
              <a:t>Bases faltantes -</a:t>
            </a:r>
            <a:r>
              <a:rPr lang="en" sz="1800"/>
              <a:t> Número de Ns en el genoma de consenso.</a:t>
            </a:r>
            <a:endParaRPr sz="1800"/>
          </a:p>
          <a:p>
            <a:pPr indent="-334327">
              <a:buSzPct val="100000"/>
            </a:pPr>
            <a:endParaRPr sz="1800"/>
          </a:p>
          <a:p>
            <a:pPr indent="-334327">
              <a:buSzPct val="100000"/>
            </a:pPr>
            <a:r>
              <a:rPr lang="en" sz="1800" b="1"/>
              <a:t>Bases Ambiguas - </a:t>
            </a:r>
            <a:r>
              <a:rPr lang="en" sz="1800"/>
              <a:t>Número de bases degeneradas (no-C, T, G, o A) en el genoma consenso. En CZID el genoma de consenso sólo contiene nucleótidos que son detectados al menos con una frecuencia del 75% </a:t>
            </a:r>
            <a:endParaRPr sz="1800"/>
          </a:p>
        </p:txBody>
      </p:sp>
      <p:sp>
        <p:nvSpPr>
          <p:cNvPr id="949" name="Google Shape;949;p33"/>
          <p:cNvSpPr txBox="1">
            <a:spLocks noGrp="1"/>
          </p:cNvSpPr>
          <p:nvPr>
            <p:ph type="title"/>
          </p:nvPr>
        </p:nvSpPr>
        <p:spPr>
          <a:xfrm>
            <a:off x="311700" y="7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en" sz="2400"/>
              <a:t>Control de calidad del genoma consenso: Parametros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4" name="Google Shape;954;p34"/>
          <p:cNvCxnSpPr/>
          <p:nvPr/>
        </p:nvCxnSpPr>
        <p:spPr>
          <a:xfrm rot="10800000">
            <a:off x="1683875" y="1943106"/>
            <a:ext cx="0" cy="153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955" name="Google Shape;955;p34"/>
          <p:cNvSpPr/>
          <p:nvPr/>
        </p:nvSpPr>
        <p:spPr>
          <a:xfrm>
            <a:off x="2166785" y="2304977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6" name="Google Shape;956;p34"/>
          <p:cNvSpPr/>
          <p:nvPr/>
        </p:nvSpPr>
        <p:spPr>
          <a:xfrm>
            <a:off x="1779825" y="25907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7" name="Google Shape;957;p34"/>
          <p:cNvSpPr/>
          <p:nvPr/>
        </p:nvSpPr>
        <p:spPr>
          <a:xfrm>
            <a:off x="2133184" y="24954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8" name="Google Shape;958;p34"/>
          <p:cNvSpPr/>
          <p:nvPr/>
        </p:nvSpPr>
        <p:spPr>
          <a:xfrm>
            <a:off x="1955364" y="240022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9" name="Google Shape;959;p34"/>
          <p:cNvSpPr/>
          <p:nvPr/>
        </p:nvSpPr>
        <p:spPr>
          <a:xfrm>
            <a:off x="1779825" y="3424768"/>
            <a:ext cx="6547800" cy="66600"/>
          </a:xfrm>
          <a:prstGeom prst="rect">
            <a:avLst/>
          </a:prstGeom>
          <a:solidFill>
            <a:srgbClr val="0076B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0" name="Google Shape;960;p34"/>
          <p:cNvSpPr/>
          <p:nvPr/>
        </p:nvSpPr>
        <p:spPr>
          <a:xfrm>
            <a:off x="3802427" y="289791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1" name="Google Shape;961;p34"/>
          <p:cNvSpPr/>
          <p:nvPr/>
        </p:nvSpPr>
        <p:spPr>
          <a:xfrm>
            <a:off x="2594338" y="25914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2" name="Google Shape;962;p34"/>
          <p:cNvSpPr/>
          <p:nvPr/>
        </p:nvSpPr>
        <p:spPr>
          <a:xfrm>
            <a:off x="3427047" y="2591425"/>
            <a:ext cx="6171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3" name="Google Shape;963;p34"/>
          <p:cNvSpPr/>
          <p:nvPr/>
        </p:nvSpPr>
        <p:spPr>
          <a:xfrm>
            <a:off x="2957444" y="24954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4" name="Google Shape;964;p34"/>
          <p:cNvSpPr/>
          <p:nvPr/>
        </p:nvSpPr>
        <p:spPr>
          <a:xfrm>
            <a:off x="2076937" y="22097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5" name="Google Shape;965;p34"/>
          <p:cNvSpPr/>
          <p:nvPr/>
        </p:nvSpPr>
        <p:spPr>
          <a:xfrm>
            <a:off x="2227686" y="211447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6" name="Google Shape;966;p34"/>
          <p:cNvSpPr/>
          <p:nvPr/>
        </p:nvSpPr>
        <p:spPr>
          <a:xfrm>
            <a:off x="2794577" y="240022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7" name="Google Shape;967;p34"/>
          <p:cNvSpPr/>
          <p:nvPr/>
        </p:nvSpPr>
        <p:spPr>
          <a:xfrm>
            <a:off x="2923841" y="22097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8" name="Google Shape;968;p34"/>
          <p:cNvSpPr/>
          <p:nvPr/>
        </p:nvSpPr>
        <p:spPr>
          <a:xfrm>
            <a:off x="2227686" y="20192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9" name="Google Shape;969;p34"/>
          <p:cNvSpPr/>
          <p:nvPr/>
        </p:nvSpPr>
        <p:spPr>
          <a:xfrm>
            <a:off x="2133176" y="192397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0" name="Google Shape;970;p34"/>
          <p:cNvSpPr txBox="1"/>
          <p:nvPr/>
        </p:nvSpPr>
        <p:spPr>
          <a:xfrm>
            <a:off x="271400" y="1838175"/>
            <a:ext cx="1337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/>
              <a:t>Secuencias alineadas a la referencia</a:t>
            </a:r>
            <a:endParaRPr/>
          </a:p>
        </p:txBody>
      </p:sp>
      <p:sp>
        <p:nvSpPr>
          <p:cNvPr id="971" name="Google Shape;971;p34"/>
          <p:cNvSpPr txBox="1"/>
          <p:nvPr/>
        </p:nvSpPr>
        <p:spPr>
          <a:xfrm>
            <a:off x="271400" y="3198750"/>
            <a:ext cx="1337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/>
              <a:t>Genoma de referencia</a:t>
            </a:r>
            <a:endParaRPr/>
          </a:p>
        </p:txBody>
      </p:sp>
      <p:sp>
        <p:nvSpPr>
          <p:cNvPr id="972" name="Google Shape;972;p34"/>
          <p:cNvSpPr txBox="1"/>
          <p:nvPr/>
        </p:nvSpPr>
        <p:spPr>
          <a:xfrm>
            <a:off x="1391875" y="3951625"/>
            <a:ext cx="6722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200"/>
            </a:pPr>
            <a:r>
              <a:rPr lang="en" b="1" dirty="0">
                <a:solidFill>
                  <a:schemeClr val="accent5"/>
                </a:solidFill>
              </a:rPr>
              <a:t>Profundidad </a:t>
            </a:r>
            <a:r>
              <a:rPr lang="en" dirty="0">
                <a:solidFill>
                  <a:schemeClr val="accent5"/>
                </a:solidFill>
              </a:rPr>
              <a:t>de la cobertura</a:t>
            </a:r>
            <a:r>
              <a:rPr lang="en" b="1" dirty="0">
                <a:solidFill>
                  <a:schemeClr val="accent5"/>
                </a:solidFill>
              </a:rPr>
              <a:t>:</a:t>
            </a:r>
            <a:r>
              <a:rPr lang="en" dirty="0"/>
              <a:t> # de veces que un nucleótido es secuenciado</a:t>
            </a:r>
            <a:endParaRPr dirty="0"/>
          </a:p>
        </p:txBody>
      </p:sp>
      <p:sp>
        <p:nvSpPr>
          <p:cNvPr id="973" name="Google Shape;973;p34"/>
          <p:cNvSpPr/>
          <p:nvPr/>
        </p:nvSpPr>
        <p:spPr>
          <a:xfrm>
            <a:off x="2166785" y="2990777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4" name="Google Shape;974;p34"/>
          <p:cNvSpPr/>
          <p:nvPr/>
        </p:nvSpPr>
        <p:spPr>
          <a:xfrm>
            <a:off x="1779825" y="32765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5" name="Google Shape;975;p34"/>
          <p:cNvSpPr/>
          <p:nvPr/>
        </p:nvSpPr>
        <p:spPr>
          <a:xfrm>
            <a:off x="2133184" y="31812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6" name="Google Shape;976;p34"/>
          <p:cNvSpPr/>
          <p:nvPr/>
        </p:nvSpPr>
        <p:spPr>
          <a:xfrm>
            <a:off x="1955364" y="308602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7" name="Google Shape;977;p34"/>
          <p:cNvSpPr/>
          <p:nvPr/>
        </p:nvSpPr>
        <p:spPr>
          <a:xfrm>
            <a:off x="3018352" y="299077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8" name="Google Shape;978;p34"/>
          <p:cNvSpPr/>
          <p:nvPr/>
        </p:nvSpPr>
        <p:spPr>
          <a:xfrm>
            <a:off x="2594338" y="32772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9" name="Google Shape;979;p34"/>
          <p:cNvSpPr/>
          <p:nvPr/>
        </p:nvSpPr>
        <p:spPr>
          <a:xfrm>
            <a:off x="3427047" y="3277225"/>
            <a:ext cx="6171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0" name="Google Shape;980;p34"/>
          <p:cNvSpPr/>
          <p:nvPr/>
        </p:nvSpPr>
        <p:spPr>
          <a:xfrm>
            <a:off x="2957444" y="31812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1" name="Google Shape;981;p34"/>
          <p:cNvSpPr/>
          <p:nvPr/>
        </p:nvSpPr>
        <p:spPr>
          <a:xfrm>
            <a:off x="2076937" y="28955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2" name="Google Shape;982;p34"/>
          <p:cNvSpPr/>
          <p:nvPr/>
        </p:nvSpPr>
        <p:spPr>
          <a:xfrm>
            <a:off x="2227686" y="280027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3" name="Google Shape;983;p34"/>
          <p:cNvSpPr/>
          <p:nvPr/>
        </p:nvSpPr>
        <p:spPr>
          <a:xfrm>
            <a:off x="2794577" y="308602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4" name="Google Shape;984;p34"/>
          <p:cNvSpPr/>
          <p:nvPr/>
        </p:nvSpPr>
        <p:spPr>
          <a:xfrm>
            <a:off x="2923841" y="28955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5" name="Google Shape;985;p34"/>
          <p:cNvSpPr/>
          <p:nvPr/>
        </p:nvSpPr>
        <p:spPr>
          <a:xfrm>
            <a:off x="2227686" y="27050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6" name="Google Shape;986;p34"/>
          <p:cNvSpPr/>
          <p:nvPr/>
        </p:nvSpPr>
        <p:spPr>
          <a:xfrm>
            <a:off x="3109844" y="27240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7" name="Google Shape;987;p34"/>
          <p:cNvSpPr/>
          <p:nvPr/>
        </p:nvSpPr>
        <p:spPr>
          <a:xfrm>
            <a:off x="3802434" y="3160292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8" name="Google Shape;988;p34"/>
          <p:cNvSpPr/>
          <p:nvPr/>
        </p:nvSpPr>
        <p:spPr>
          <a:xfrm>
            <a:off x="3891741" y="3013801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9" name="Google Shape;989;p34"/>
          <p:cNvSpPr/>
          <p:nvPr/>
        </p:nvSpPr>
        <p:spPr>
          <a:xfrm>
            <a:off x="3992022" y="2790254"/>
            <a:ext cx="6171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0" name="Google Shape;990;p34"/>
          <p:cNvSpPr/>
          <p:nvPr/>
        </p:nvSpPr>
        <p:spPr>
          <a:xfrm>
            <a:off x="5631227" y="3172103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1" name="Google Shape;991;p34"/>
          <p:cNvSpPr/>
          <p:nvPr/>
        </p:nvSpPr>
        <p:spPr>
          <a:xfrm>
            <a:off x="5720541" y="328798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2" name="Google Shape;992;p34"/>
          <p:cNvSpPr/>
          <p:nvPr/>
        </p:nvSpPr>
        <p:spPr>
          <a:xfrm>
            <a:off x="5820822" y="3064438"/>
            <a:ext cx="6171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3" name="Google Shape;993;p34"/>
          <p:cNvSpPr/>
          <p:nvPr/>
        </p:nvSpPr>
        <p:spPr>
          <a:xfrm>
            <a:off x="6469427" y="3172103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4" name="Google Shape;994;p34"/>
          <p:cNvSpPr/>
          <p:nvPr/>
        </p:nvSpPr>
        <p:spPr>
          <a:xfrm>
            <a:off x="6558741" y="328798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5" name="Google Shape;995;p34"/>
          <p:cNvSpPr/>
          <p:nvPr/>
        </p:nvSpPr>
        <p:spPr>
          <a:xfrm>
            <a:off x="7307627" y="3172103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6" name="Google Shape;996;p34"/>
          <p:cNvSpPr/>
          <p:nvPr/>
        </p:nvSpPr>
        <p:spPr>
          <a:xfrm>
            <a:off x="7396941" y="328798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7" name="Google Shape;997;p34"/>
          <p:cNvSpPr/>
          <p:nvPr/>
        </p:nvSpPr>
        <p:spPr>
          <a:xfrm>
            <a:off x="7497222" y="3064438"/>
            <a:ext cx="6171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8" name="Google Shape;998;p34"/>
          <p:cNvSpPr txBox="1"/>
          <p:nvPr/>
        </p:nvSpPr>
        <p:spPr>
          <a:xfrm>
            <a:off x="6261425" y="1460969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1500">
                <a:solidFill>
                  <a:schemeClr val="dk1"/>
                </a:solidFill>
              </a:rPr>
              <a:t>Menos cobertura</a:t>
            </a:r>
            <a:endParaRPr sz="1500"/>
          </a:p>
        </p:txBody>
      </p:sp>
      <p:sp>
        <p:nvSpPr>
          <p:cNvPr id="999" name="Google Shape;999;p34"/>
          <p:cNvSpPr txBox="1"/>
          <p:nvPr/>
        </p:nvSpPr>
        <p:spPr>
          <a:xfrm>
            <a:off x="2076925" y="1463000"/>
            <a:ext cx="15084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500"/>
            </a:pPr>
            <a:r>
              <a:rPr lang="en" sz="1500"/>
              <a:t>Más cobertura</a:t>
            </a:r>
            <a:endParaRPr sz="1500"/>
          </a:p>
        </p:txBody>
      </p:sp>
      <p:sp>
        <p:nvSpPr>
          <p:cNvPr id="1000" name="Google Shape;1000;p34"/>
          <p:cNvSpPr txBox="1"/>
          <p:nvPr/>
        </p:nvSpPr>
        <p:spPr>
          <a:xfrm>
            <a:off x="4293825" y="1463000"/>
            <a:ext cx="19677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500"/>
            </a:pPr>
            <a:r>
              <a:rPr lang="en" sz="1500"/>
              <a:t>Sin </a:t>
            </a:r>
            <a:r>
              <a:rPr lang="en" sz="1500">
                <a:solidFill>
                  <a:schemeClr val="dk1"/>
                </a:solidFill>
              </a:rPr>
              <a:t>cobertura</a:t>
            </a:r>
            <a:endParaRPr sz="1500"/>
          </a:p>
        </p:txBody>
      </p:sp>
      <p:sp>
        <p:nvSpPr>
          <p:cNvPr id="1001" name="Google Shape;1001;p34"/>
          <p:cNvSpPr txBox="1"/>
          <p:nvPr/>
        </p:nvSpPr>
        <p:spPr>
          <a:xfrm>
            <a:off x="904200" y="49413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800"/>
            </a:pPr>
            <a:r>
              <a:rPr lang="en" sz="2800"/>
              <a:t>¿Hay suficiente cobertura?</a:t>
            </a:r>
            <a:endParaRPr sz="2800"/>
          </a:p>
          <a:p>
            <a:pPr algn="ctr">
              <a:buSzPts val="2800"/>
            </a:pPr>
            <a:endParaRPr sz="2800"/>
          </a:p>
        </p:txBody>
      </p:sp>
      <p:sp>
        <p:nvSpPr>
          <p:cNvPr id="1002" name="Google Shape;1002;p34"/>
          <p:cNvSpPr/>
          <p:nvPr/>
        </p:nvSpPr>
        <p:spPr>
          <a:xfrm>
            <a:off x="7455700" y="109300"/>
            <a:ext cx="1607400" cy="5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5"/>
          <p:cNvSpPr txBox="1">
            <a:spLocks noGrp="1"/>
          </p:cNvSpPr>
          <p:nvPr>
            <p:ph type="body" idx="1"/>
          </p:nvPr>
        </p:nvSpPr>
        <p:spPr>
          <a:xfrm>
            <a:off x="219603" y="1703038"/>
            <a:ext cx="8853600" cy="3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indent="0" algn="l">
              <a:lnSpc>
                <a:spcPct val="115000"/>
              </a:lnSpc>
            </a:pPr>
            <a:endParaRPr sz="1700"/>
          </a:p>
          <a:p>
            <a:pPr indent="0" algn="l">
              <a:lnSpc>
                <a:spcPct val="115000"/>
              </a:lnSpc>
            </a:pPr>
            <a:endParaRPr sz="1700"/>
          </a:p>
        </p:txBody>
      </p:sp>
      <p:sp>
        <p:nvSpPr>
          <p:cNvPr id="1008" name="Google Shape;1008;p35"/>
          <p:cNvSpPr txBox="1"/>
          <p:nvPr/>
        </p:nvSpPr>
        <p:spPr>
          <a:xfrm>
            <a:off x="904200" y="9298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" sz="2800">
                <a:solidFill>
                  <a:schemeClr val="dk1"/>
                </a:solidFill>
              </a:rPr>
              <a:t>¿Se recuperó la mayoría del genoma (amplitud de cobertura)?</a:t>
            </a:r>
            <a:endParaRPr sz="2800"/>
          </a:p>
        </p:txBody>
      </p:sp>
      <p:sp>
        <p:nvSpPr>
          <p:cNvPr id="1009" name="Google Shape;1009;p35"/>
          <p:cNvSpPr/>
          <p:nvPr/>
        </p:nvSpPr>
        <p:spPr>
          <a:xfrm>
            <a:off x="7979100" y="-73025"/>
            <a:ext cx="1164900" cy="6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2166785" y="1923977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1" name="Google Shape;1011;p35"/>
          <p:cNvSpPr/>
          <p:nvPr/>
        </p:nvSpPr>
        <p:spPr>
          <a:xfrm>
            <a:off x="1779825" y="22097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Google Shape;1012;p35"/>
          <p:cNvSpPr/>
          <p:nvPr/>
        </p:nvSpPr>
        <p:spPr>
          <a:xfrm>
            <a:off x="2133184" y="21144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3" name="Google Shape;1013;p35"/>
          <p:cNvSpPr/>
          <p:nvPr/>
        </p:nvSpPr>
        <p:spPr>
          <a:xfrm>
            <a:off x="1955364" y="201922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4" name="Google Shape;1014;p35"/>
          <p:cNvSpPr/>
          <p:nvPr/>
        </p:nvSpPr>
        <p:spPr>
          <a:xfrm>
            <a:off x="1779825" y="3043763"/>
            <a:ext cx="6849300" cy="89400"/>
          </a:xfrm>
          <a:prstGeom prst="rect">
            <a:avLst/>
          </a:prstGeom>
          <a:solidFill>
            <a:srgbClr val="0076B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5" name="Google Shape;1015;p35"/>
          <p:cNvSpPr/>
          <p:nvPr/>
        </p:nvSpPr>
        <p:spPr>
          <a:xfrm>
            <a:off x="3018352" y="192397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6" name="Google Shape;1016;p35"/>
          <p:cNvSpPr/>
          <p:nvPr/>
        </p:nvSpPr>
        <p:spPr>
          <a:xfrm>
            <a:off x="2594338" y="22104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7" name="Google Shape;1017;p35"/>
          <p:cNvSpPr/>
          <p:nvPr/>
        </p:nvSpPr>
        <p:spPr>
          <a:xfrm>
            <a:off x="4993037" y="182472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8" name="Google Shape;1018;p35"/>
          <p:cNvSpPr/>
          <p:nvPr/>
        </p:nvSpPr>
        <p:spPr>
          <a:xfrm>
            <a:off x="5005205" y="2104303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9" name="Google Shape;1019;p35"/>
          <p:cNvSpPr/>
          <p:nvPr/>
        </p:nvSpPr>
        <p:spPr>
          <a:xfrm>
            <a:off x="4810584" y="201054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0" name="Google Shape;1020;p35"/>
          <p:cNvSpPr/>
          <p:nvPr/>
        </p:nvSpPr>
        <p:spPr>
          <a:xfrm>
            <a:off x="5149079" y="1909451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1" name="Google Shape;1021;p35"/>
          <p:cNvSpPr/>
          <p:nvPr/>
        </p:nvSpPr>
        <p:spPr>
          <a:xfrm>
            <a:off x="3427047" y="2210425"/>
            <a:ext cx="6171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2" name="Google Shape;1022;p35"/>
          <p:cNvSpPr/>
          <p:nvPr/>
        </p:nvSpPr>
        <p:spPr>
          <a:xfrm>
            <a:off x="4499399" y="22104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3" name="Google Shape;1023;p35"/>
          <p:cNvSpPr/>
          <p:nvPr/>
        </p:nvSpPr>
        <p:spPr>
          <a:xfrm>
            <a:off x="6331806" y="22104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Google Shape;1024;p35"/>
          <p:cNvSpPr/>
          <p:nvPr/>
        </p:nvSpPr>
        <p:spPr>
          <a:xfrm>
            <a:off x="2957444" y="21144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" name="Google Shape;1025;p35"/>
          <p:cNvSpPr/>
          <p:nvPr/>
        </p:nvSpPr>
        <p:spPr>
          <a:xfrm>
            <a:off x="5950170" y="2104303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6" name="Google Shape;1026;p35"/>
          <p:cNvSpPr/>
          <p:nvPr/>
        </p:nvSpPr>
        <p:spPr>
          <a:xfrm>
            <a:off x="7838785" y="21144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7" name="Google Shape;1027;p35"/>
          <p:cNvSpPr/>
          <p:nvPr/>
        </p:nvSpPr>
        <p:spPr>
          <a:xfrm>
            <a:off x="7231693" y="22104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8" name="Google Shape;1028;p35"/>
          <p:cNvSpPr/>
          <p:nvPr/>
        </p:nvSpPr>
        <p:spPr>
          <a:xfrm>
            <a:off x="7633587" y="201852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9" name="Google Shape;1029;p35"/>
          <p:cNvSpPr/>
          <p:nvPr/>
        </p:nvSpPr>
        <p:spPr>
          <a:xfrm>
            <a:off x="7838785" y="1922577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Google Shape;1030;p35"/>
          <p:cNvSpPr/>
          <p:nvPr/>
        </p:nvSpPr>
        <p:spPr>
          <a:xfrm>
            <a:off x="6997181" y="21144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1" name="Google Shape;1031;p35"/>
          <p:cNvSpPr/>
          <p:nvPr/>
        </p:nvSpPr>
        <p:spPr>
          <a:xfrm>
            <a:off x="5755549" y="200686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2" name="Google Shape;1032;p35"/>
          <p:cNvSpPr/>
          <p:nvPr/>
        </p:nvSpPr>
        <p:spPr>
          <a:xfrm>
            <a:off x="2076937" y="18287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3" name="Google Shape;1033;p35"/>
          <p:cNvSpPr/>
          <p:nvPr/>
        </p:nvSpPr>
        <p:spPr>
          <a:xfrm>
            <a:off x="2227686" y="173347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4" name="Google Shape;1034;p35"/>
          <p:cNvSpPr/>
          <p:nvPr/>
        </p:nvSpPr>
        <p:spPr>
          <a:xfrm>
            <a:off x="2794577" y="201922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5" name="Google Shape;1035;p35"/>
          <p:cNvSpPr/>
          <p:nvPr/>
        </p:nvSpPr>
        <p:spPr>
          <a:xfrm>
            <a:off x="5032356" y="174000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6" name="Google Shape;1036;p35"/>
          <p:cNvSpPr/>
          <p:nvPr/>
        </p:nvSpPr>
        <p:spPr>
          <a:xfrm>
            <a:off x="4993037" y="165527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7" name="Google Shape;1037;p35"/>
          <p:cNvSpPr/>
          <p:nvPr/>
        </p:nvSpPr>
        <p:spPr>
          <a:xfrm>
            <a:off x="5077268" y="157055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8" name="Google Shape;1038;p35"/>
          <p:cNvSpPr/>
          <p:nvPr/>
        </p:nvSpPr>
        <p:spPr>
          <a:xfrm>
            <a:off x="5397389" y="148582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9" name="Google Shape;1039;p35"/>
          <p:cNvSpPr/>
          <p:nvPr/>
        </p:nvSpPr>
        <p:spPr>
          <a:xfrm>
            <a:off x="5823021" y="182472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0" name="Google Shape;1040;p35"/>
          <p:cNvSpPr/>
          <p:nvPr/>
        </p:nvSpPr>
        <p:spPr>
          <a:xfrm>
            <a:off x="5978224" y="1909451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1" name="Google Shape;1041;p35"/>
          <p:cNvSpPr/>
          <p:nvPr/>
        </p:nvSpPr>
        <p:spPr>
          <a:xfrm>
            <a:off x="5978222" y="174000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2" name="Google Shape;1042;p35"/>
          <p:cNvSpPr/>
          <p:nvPr/>
        </p:nvSpPr>
        <p:spPr>
          <a:xfrm>
            <a:off x="5950160" y="165527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3" name="Google Shape;1043;p35"/>
          <p:cNvSpPr/>
          <p:nvPr/>
        </p:nvSpPr>
        <p:spPr>
          <a:xfrm>
            <a:off x="5897160" y="157055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4" name="Google Shape;1044;p35"/>
          <p:cNvSpPr/>
          <p:nvPr/>
        </p:nvSpPr>
        <p:spPr>
          <a:xfrm>
            <a:off x="5498471" y="140110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5" name="Google Shape;1045;p35"/>
          <p:cNvSpPr/>
          <p:nvPr/>
        </p:nvSpPr>
        <p:spPr>
          <a:xfrm>
            <a:off x="5644466" y="131637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6" name="Google Shape;1046;p35"/>
          <p:cNvSpPr/>
          <p:nvPr/>
        </p:nvSpPr>
        <p:spPr>
          <a:xfrm>
            <a:off x="5442302" y="123165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Google Shape;1047;p35"/>
          <p:cNvSpPr/>
          <p:nvPr/>
        </p:nvSpPr>
        <p:spPr>
          <a:xfrm>
            <a:off x="7633587" y="1826627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8" name="Google Shape;1048;p35"/>
          <p:cNvSpPr/>
          <p:nvPr/>
        </p:nvSpPr>
        <p:spPr>
          <a:xfrm>
            <a:off x="2923841" y="18287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Google Shape;1049;p35"/>
          <p:cNvSpPr/>
          <p:nvPr/>
        </p:nvSpPr>
        <p:spPr>
          <a:xfrm>
            <a:off x="2227686" y="16382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0" name="Google Shape;1050;p35"/>
          <p:cNvSpPr/>
          <p:nvPr/>
        </p:nvSpPr>
        <p:spPr>
          <a:xfrm>
            <a:off x="2133176" y="154297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1" name="Google Shape;1051;p35"/>
          <p:cNvSpPr/>
          <p:nvPr/>
        </p:nvSpPr>
        <p:spPr>
          <a:xfrm>
            <a:off x="1779825" y="3691068"/>
            <a:ext cx="6849300" cy="89400"/>
          </a:xfrm>
          <a:prstGeom prst="rect">
            <a:avLst/>
          </a:prstGeom>
          <a:solidFill>
            <a:srgbClr val="0076B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2" name="Google Shape;1052;p35"/>
          <p:cNvSpPr txBox="1"/>
          <p:nvPr/>
        </p:nvSpPr>
        <p:spPr>
          <a:xfrm>
            <a:off x="271400" y="3492525"/>
            <a:ext cx="1337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/>
              <a:t>Genoma consenso</a:t>
            </a:r>
            <a:endParaRPr/>
          </a:p>
        </p:txBody>
      </p:sp>
      <p:sp>
        <p:nvSpPr>
          <p:cNvPr id="1053" name="Google Shape;1053;p35"/>
          <p:cNvSpPr txBox="1"/>
          <p:nvPr/>
        </p:nvSpPr>
        <p:spPr>
          <a:xfrm>
            <a:off x="271400" y="4178325"/>
            <a:ext cx="28785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200"/>
            </a:pPr>
            <a:r>
              <a:rPr lang="en" sz="1200" b="1">
                <a:solidFill>
                  <a:srgbClr val="EF8600"/>
                </a:solidFill>
              </a:rPr>
              <a:t>Amplitus de cobertura:</a:t>
            </a:r>
            <a:r>
              <a:rPr lang="en" sz="1200">
                <a:solidFill>
                  <a:srgbClr val="EF8600"/>
                </a:solidFill>
              </a:rPr>
              <a:t> </a:t>
            </a:r>
            <a:r>
              <a:rPr lang="en" sz="1200"/>
              <a:t>Porcentaje de la secuencia de referencia que se cubre</a:t>
            </a:r>
            <a:endParaRPr sz="1200"/>
          </a:p>
        </p:txBody>
      </p:sp>
      <p:cxnSp>
        <p:nvCxnSpPr>
          <p:cNvPr id="1054" name="Google Shape;1054;p35"/>
          <p:cNvCxnSpPr/>
          <p:nvPr/>
        </p:nvCxnSpPr>
        <p:spPr>
          <a:xfrm>
            <a:off x="1779825" y="2742250"/>
            <a:ext cx="2228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diamond" w="med" len="med"/>
            <a:tailEnd type="diamond" w="med" len="med"/>
          </a:ln>
        </p:spPr>
      </p:cxnSp>
      <p:cxnSp>
        <p:nvCxnSpPr>
          <p:cNvPr id="1055" name="Google Shape;1055;p35"/>
          <p:cNvCxnSpPr/>
          <p:nvPr/>
        </p:nvCxnSpPr>
        <p:spPr>
          <a:xfrm>
            <a:off x="4499400" y="2732350"/>
            <a:ext cx="411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1056" name="Google Shape;1056;p35"/>
          <p:cNvSpPr txBox="1"/>
          <p:nvPr/>
        </p:nvSpPr>
        <p:spPr>
          <a:xfrm>
            <a:off x="2169875" y="3032963"/>
            <a:ext cx="361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endParaRPr b="1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7" name="Google Shape;1057;p35"/>
          <p:cNvSpPr/>
          <p:nvPr/>
        </p:nvSpPr>
        <p:spPr>
          <a:xfrm>
            <a:off x="3980100" y="3630148"/>
            <a:ext cx="542100" cy="18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058" name="Google Shape;1058;p35"/>
          <p:cNvSpPr txBox="1"/>
          <p:nvPr/>
        </p:nvSpPr>
        <p:spPr>
          <a:xfrm>
            <a:off x="3907800" y="3527525"/>
            <a:ext cx="1164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NNNN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9" name="Google Shape;1059;p35"/>
          <p:cNvSpPr/>
          <p:nvPr/>
        </p:nvSpPr>
        <p:spPr>
          <a:xfrm rot="-5400000">
            <a:off x="4011950" y="3988001"/>
            <a:ext cx="484500" cy="27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060" name="Google Shape;1060;p35"/>
          <p:cNvSpPr txBox="1"/>
          <p:nvPr/>
        </p:nvSpPr>
        <p:spPr>
          <a:xfrm>
            <a:off x="4011375" y="4322425"/>
            <a:ext cx="7908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"/>
              <a:t>Brecha</a:t>
            </a:r>
            <a:endParaRPr/>
          </a:p>
        </p:txBody>
      </p:sp>
      <p:sp>
        <p:nvSpPr>
          <p:cNvPr id="1061" name="Google Shape;1061;p35"/>
          <p:cNvSpPr txBox="1"/>
          <p:nvPr/>
        </p:nvSpPr>
        <p:spPr>
          <a:xfrm>
            <a:off x="4898575" y="4033575"/>
            <a:ext cx="38565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800"/>
            </a:pPr>
            <a:r>
              <a:rPr lang="en" sz="1800" b="1">
                <a:solidFill>
                  <a:srgbClr val="EF8600"/>
                </a:solidFill>
              </a:rPr>
              <a:t>Genomas parcialmente cubiertos son menos útiles para filogenética</a:t>
            </a:r>
            <a:endParaRPr sz="1800">
              <a:solidFill>
                <a:srgbClr val="EF8600"/>
              </a:solidFill>
            </a:endParaRPr>
          </a:p>
        </p:txBody>
      </p:sp>
      <p:sp>
        <p:nvSpPr>
          <p:cNvPr id="1062" name="Google Shape;1062;p35"/>
          <p:cNvSpPr txBox="1"/>
          <p:nvPr/>
        </p:nvSpPr>
        <p:spPr>
          <a:xfrm>
            <a:off x="231975" y="1457175"/>
            <a:ext cx="1337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/>
              <a:t>Secuencias alineadas a la referencia</a:t>
            </a:r>
            <a:endParaRPr/>
          </a:p>
        </p:txBody>
      </p:sp>
      <p:sp>
        <p:nvSpPr>
          <p:cNvPr id="1063" name="Google Shape;1063;p35"/>
          <p:cNvSpPr txBox="1"/>
          <p:nvPr/>
        </p:nvSpPr>
        <p:spPr>
          <a:xfrm>
            <a:off x="271400" y="2636025"/>
            <a:ext cx="1337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/>
              <a:t>Genoma de referencia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6"/>
          <p:cNvSpPr/>
          <p:nvPr/>
        </p:nvSpPr>
        <p:spPr>
          <a:xfrm>
            <a:off x="2166785" y="2000177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9" name="Google Shape;1069;p36"/>
          <p:cNvSpPr/>
          <p:nvPr/>
        </p:nvSpPr>
        <p:spPr>
          <a:xfrm>
            <a:off x="1779825" y="22859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0" name="Google Shape;1070;p36"/>
          <p:cNvSpPr/>
          <p:nvPr/>
        </p:nvSpPr>
        <p:spPr>
          <a:xfrm>
            <a:off x="2133184" y="21906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1" name="Google Shape;1071;p36"/>
          <p:cNvSpPr/>
          <p:nvPr/>
        </p:nvSpPr>
        <p:spPr>
          <a:xfrm>
            <a:off x="1955364" y="209542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2" name="Google Shape;1072;p36"/>
          <p:cNvSpPr/>
          <p:nvPr/>
        </p:nvSpPr>
        <p:spPr>
          <a:xfrm>
            <a:off x="1779825" y="3119963"/>
            <a:ext cx="6849300" cy="89400"/>
          </a:xfrm>
          <a:prstGeom prst="rect">
            <a:avLst/>
          </a:prstGeom>
          <a:solidFill>
            <a:srgbClr val="0076B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3" name="Google Shape;1073;p36"/>
          <p:cNvSpPr/>
          <p:nvPr/>
        </p:nvSpPr>
        <p:spPr>
          <a:xfrm>
            <a:off x="3018352" y="200017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4" name="Google Shape;1074;p36"/>
          <p:cNvSpPr/>
          <p:nvPr/>
        </p:nvSpPr>
        <p:spPr>
          <a:xfrm>
            <a:off x="2594338" y="22866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5" name="Google Shape;1075;p36"/>
          <p:cNvSpPr/>
          <p:nvPr/>
        </p:nvSpPr>
        <p:spPr>
          <a:xfrm>
            <a:off x="4993037" y="190092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6" name="Google Shape;1076;p36"/>
          <p:cNvSpPr/>
          <p:nvPr/>
        </p:nvSpPr>
        <p:spPr>
          <a:xfrm>
            <a:off x="5005205" y="2180503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7" name="Google Shape;1077;p36"/>
          <p:cNvSpPr/>
          <p:nvPr/>
        </p:nvSpPr>
        <p:spPr>
          <a:xfrm>
            <a:off x="4810584" y="208674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8" name="Google Shape;1078;p36"/>
          <p:cNvSpPr/>
          <p:nvPr/>
        </p:nvSpPr>
        <p:spPr>
          <a:xfrm>
            <a:off x="5149079" y="1985651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9" name="Google Shape;1079;p36"/>
          <p:cNvSpPr/>
          <p:nvPr/>
        </p:nvSpPr>
        <p:spPr>
          <a:xfrm>
            <a:off x="3427047" y="2286625"/>
            <a:ext cx="6171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0" name="Google Shape;1080;p36"/>
          <p:cNvSpPr/>
          <p:nvPr/>
        </p:nvSpPr>
        <p:spPr>
          <a:xfrm>
            <a:off x="4499399" y="22866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1" name="Google Shape;1081;p36"/>
          <p:cNvSpPr/>
          <p:nvPr/>
        </p:nvSpPr>
        <p:spPr>
          <a:xfrm>
            <a:off x="6331806" y="22866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2" name="Google Shape;1082;p36"/>
          <p:cNvSpPr/>
          <p:nvPr/>
        </p:nvSpPr>
        <p:spPr>
          <a:xfrm>
            <a:off x="2957444" y="21906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3" name="Google Shape;1083;p36"/>
          <p:cNvSpPr/>
          <p:nvPr/>
        </p:nvSpPr>
        <p:spPr>
          <a:xfrm>
            <a:off x="5950170" y="2180503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4" name="Google Shape;1084;p36"/>
          <p:cNvSpPr/>
          <p:nvPr/>
        </p:nvSpPr>
        <p:spPr>
          <a:xfrm>
            <a:off x="7838785" y="21906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5" name="Google Shape;1085;p36"/>
          <p:cNvSpPr/>
          <p:nvPr/>
        </p:nvSpPr>
        <p:spPr>
          <a:xfrm>
            <a:off x="7231693" y="228663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6" name="Google Shape;1086;p36"/>
          <p:cNvSpPr/>
          <p:nvPr/>
        </p:nvSpPr>
        <p:spPr>
          <a:xfrm>
            <a:off x="7633587" y="209472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7" name="Google Shape;1087;p36"/>
          <p:cNvSpPr/>
          <p:nvPr/>
        </p:nvSpPr>
        <p:spPr>
          <a:xfrm>
            <a:off x="7838785" y="1998777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8" name="Google Shape;1088;p36"/>
          <p:cNvSpPr/>
          <p:nvPr/>
        </p:nvSpPr>
        <p:spPr>
          <a:xfrm>
            <a:off x="6997181" y="2190679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9" name="Google Shape;1089;p36"/>
          <p:cNvSpPr/>
          <p:nvPr/>
        </p:nvSpPr>
        <p:spPr>
          <a:xfrm>
            <a:off x="5755549" y="208306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0" name="Google Shape;1090;p36"/>
          <p:cNvSpPr/>
          <p:nvPr/>
        </p:nvSpPr>
        <p:spPr>
          <a:xfrm>
            <a:off x="2076937" y="19049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1" name="Google Shape;1091;p36"/>
          <p:cNvSpPr/>
          <p:nvPr/>
        </p:nvSpPr>
        <p:spPr>
          <a:xfrm>
            <a:off x="2227686" y="180967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2" name="Google Shape;1092;p36"/>
          <p:cNvSpPr/>
          <p:nvPr/>
        </p:nvSpPr>
        <p:spPr>
          <a:xfrm>
            <a:off x="2794577" y="2095428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3" name="Google Shape;1093;p36"/>
          <p:cNvSpPr/>
          <p:nvPr/>
        </p:nvSpPr>
        <p:spPr>
          <a:xfrm>
            <a:off x="5032356" y="181620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4" name="Google Shape;1094;p36"/>
          <p:cNvSpPr/>
          <p:nvPr/>
        </p:nvSpPr>
        <p:spPr>
          <a:xfrm>
            <a:off x="4993037" y="173147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5" name="Google Shape;1095;p36"/>
          <p:cNvSpPr/>
          <p:nvPr/>
        </p:nvSpPr>
        <p:spPr>
          <a:xfrm>
            <a:off x="5077268" y="164675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6" name="Google Shape;1096;p36"/>
          <p:cNvSpPr/>
          <p:nvPr/>
        </p:nvSpPr>
        <p:spPr>
          <a:xfrm>
            <a:off x="5397389" y="156202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7" name="Google Shape;1097;p36"/>
          <p:cNvSpPr/>
          <p:nvPr/>
        </p:nvSpPr>
        <p:spPr>
          <a:xfrm>
            <a:off x="5823021" y="190092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8" name="Google Shape;1098;p36"/>
          <p:cNvSpPr/>
          <p:nvPr/>
        </p:nvSpPr>
        <p:spPr>
          <a:xfrm>
            <a:off x="5978224" y="1985651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9" name="Google Shape;1099;p36"/>
          <p:cNvSpPr/>
          <p:nvPr/>
        </p:nvSpPr>
        <p:spPr>
          <a:xfrm>
            <a:off x="5978222" y="181620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0" name="Google Shape;1100;p36"/>
          <p:cNvSpPr/>
          <p:nvPr/>
        </p:nvSpPr>
        <p:spPr>
          <a:xfrm>
            <a:off x="5950160" y="173147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Google Shape;1101;p36"/>
          <p:cNvSpPr/>
          <p:nvPr/>
        </p:nvSpPr>
        <p:spPr>
          <a:xfrm>
            <a:off x="5897160" y="164675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2" name="Google Shape;1102;p36"/>
          <p:cNvSpPr/>
          <p:nvPr/>
        </p:nvSpPr>
        <p:spPr>
          <a:xfrm>
            <a:off x="5498471" y="147730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3" name="Google Shape;1103;p36"/>
          <p:cNvSpPr/>
          <p:nvPr/>
        </p:nvSpPr>
        <p:spPr>
          <a:xfrm>
            <a:off x="5644466" y="1392575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4" name="Google Shape;1104;p36"/>
          <p:cNvSpPr/>
          <p:nvPr/>
        </p:nvSpPr>
        <p:spPr>
          <a:xfrm>
            <a:off x="5442302" y="1307850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5" name="Google Shape;1105;p36"/>
          <p:cNvSpPr/>
          <p:nvPr/>
        </p:nvSpPr>
        <p:spPr>
          <a:xfrm>
            <a:off x="7633587" y="1902827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6" name="Google Shape;1106;p36"/>
          <p:cNvSpPr/>
          <p:nvPr/>
        </p:nvSpPr>
        <p:spPr>
          <a:xfrm>
            <a:off x="2923841" y="19049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7" name="Google Shape;1107;p36"/>
          <p:cNvSpPr/>
          <p:nvPr/>
        </p:nvSpPr>
        <p:spPr>
          <a:xfrm>
            <a:off x="2227686" y="171442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8" name="Google Shape;1108;p36"/>
          <p:cNvSpPr/>
          <p:nvPr/>
        </p:nvSpPr>
        <p:spPr>
          <a:xfrm>
            <a:off x="2133176" y="1619176"/>
            <a:ext cx="7908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9" name="Google Shape;1109;p36"/>
          <p:cNvSpPr/>
          <p:nvPr/>
        </p:nvSpPr>
        <p:spPr>
          <a:xfrm>
            <a:off x="2327952" y="1619175"/>
            <a:ext cx="68100" cy="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0" name="Google Shape;1110;p36"/>
          <p:cNvSpPr/>
          <p:nvPr/>
        </p:nvSpPr>
        <p:spPr>
          <a:xfrm>
            <a:off x="2327952" y="1714425"/>
            <a:ext cx="68100" cy="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1" name="Google Shape;1111;p36"/>
          <p:cNvSpPr/>
          <p:nvPr/>
        </p:nvSpPr>
        <p:spPr>
          <a:xfrm>
            <a:off x="2327952" y="1809675"/>
            <a:ext cx="68100" cy="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2" name="Google Shape;1112;p36"/>
          <p:cNvSpPr/>
          <p:nvPr/>
        </p:nvSpPr>
        <p:spPr>
          <a:xfrm>
            <a:off x="2327952" y="1904925"/>
            <a:ext cx="68100" cy="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3" name="Google Shape;1113;p36"/>
          <p:cNvSpPr/>
          <p:nvPr/>
        </p:nvSpPr>
        <p:spPr>
          <a:xfrm>
            <a:off x="2327952" y="2000175"/>
            <a:ext cx="68100" cy="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4" name="Google Shape;1114;p36"/>
          <p:cNvSpPr/>
          <p:nvPr/>
        </p:nvSpPr>
        <p:spPr>
          <a:xfrm>
            <a:off x="2327952" y="2095425"/>
            <a:ext cx="68100" cy="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5" name="Google Shape;1115;p36"/>
          <p:cNvSpPr/>
          <p:nvPr/>
        </p:nvSpPr>
        <p:spPr>
          <a:xfrm>
            <a:off x="2327952" y="2190675"/>
            <a:ext cx="68100" cy="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6" name="Google Shape;1116;p36"/>
          <p:cNvSpPr/>
          <p:nvPr/>
        </p:nvSpPr>
        <p:spPr>
          <a:xfrm>
            <a:off x="2327952" y="2285913"/>
            <a:ext cx="68100" cy="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7" name="Google Shape;1117;p36"/>
          <p:cNvSpPr/>
          <p:nvPr/>
        </p:nvSpPr>
        <p:spPr>
          <a:xfrm>
            <a:off x="1779825" y="3767268"/>
            <a:ext cx="6849300" cy="89400"/>
          </a:xfrm>
          <a:prstGeom prst="rect">
            <a:avLst/>
          </a:prstGeom>
          <a:solidFill>
            <a:srgbClr val="0076B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8" name="Google Shape;1118;p36"/>
          <p:cNvSpPr/>
          <p:nvPr/>
        </p:nvSpPr>
        <p:spPr>
          <a:xfrm>
            <a:off x="2327952" y="3767252"/>
            <a:ext cx="68100" cy="8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9" name="Google Shape;1119;p36"/>
          <p:cNvSpPr/>
          <p:nvPr/>
        </p:nvSpPr>
        <p:spPr>
          <a:xfrm>
            <a:off x="5222102" y="1646738"/>
            <a:ext cx="68100" cy="6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0" name="Google Shape;1120;p36"/>
          <p:cNvSpPr/>
          <p:nvPr/>
        </p:nvSpPr>
        <p:spPr>
          <a:xfrm>
            <a:off x="5222102" y="1731463"/>
            <a:ext cx="68100" cy="6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1" name="Google Shape;1121;p36"/>
          <p:cNvSpPr/>
          <p:nvPr/>
        </p:nvSpPr>
        <p:spPr>
          <a:xfrm>
            <a:off x="5222102" y="1816188"/>
            <a:ext cx="68100" cy="6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2" name="Google Shape;1122;p36"/>
          <p:cNvSpPr/>
          <p:nvPr/>
        </p:nvSpPr>
        <p:spPr>
          <a:xfrm>
            <a:off x="5222102" y="1900913"/>
            <a:ext cx="68100" cy="6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3" name="Google Shape;1123;p36"/>
          <p:cNvSpPr/>
          <p:nvPr/>
        </p:nvSpPr>
        <p:spPr>
          <a:xfrm>
            <a:off x="5222102" y="1985650"/>
            <a:ext cx="68100" cy="6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4" name="Google Shape;1124;p36"/>
          <p:cNvSpPr/>
          <p:nvPr/>
        </p:nvSpPr>
        <p:spPr>
          <a:xfrm>
            <a:off x="5222102" y="2085250"/>
            <a:ext cx="68100" cy="6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5" name="Google Shape;1125;p36"/>
          <p:cNvSpPr/>
          <p:nvPr/>
        </p:nvSpPr>
        <p:spPr>
          <a:xfrm>
            <a:off x="5222102" y="2180500"/>
            <a:ext cx="68100" cy="6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6" name="Google Shape;1126;p36"/>
          <p:cNvSpPr/>
          <p:nvPr/>
        </p:nvSpPr>
        <p:spPr>
          <a:xfrm>
            <a:off x="5222102" y="2286625"/>
            <a:ext cx="68100" cy="6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7" name="Google Shape;1127;p36"/>
          <p:cNvSpPr/>
          <p:nvPr/>
        </p:nvSpPr>
        <p:spPr>
          <a:xfrm>
            <a:off x="5222100" y="3767275"/>
            <a:ext cx="68100" cy="8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8" name="Google Shape;1128;p36"/>
          <p:cNvSpPr txBox="1"/>
          <p:nvPr/>
        </p:nvSpPr>
        <p:spPr>
          <a:xfrm>
            <a:off x="626775" y="77450"/>
            <a:ext cx="77976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</a:rPr>
              <a:t>Evaluación de la profundidad para identificar SNPs</a:t>
            </a:r>
            <a:endParaRPr sz="2400" dirty="0">
              <a:solidFill>
                <a:schemeClr val="dk1"/>
              </a:solidFill>
            </a:endParaRPr>
          </a:p>
        </p:txBody>
      </p:sp>
      <p:cxnSp>
        <p:nvCxnSpPr>
          <p:cNvPr id="1129" name="Google Shape;1129;p36"/>
          <p:cNvCxnSpPr/>
          <p:nvPr/>
        </p:nvCxnSpPr>
        <p:spPr>
          <a:xfrm>
            <a:off x="1770825" y="2594225"/>
            <a:ext cx="2228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diamond" w="med" len="med"/>
            <a:tailEnd type="diamond" w="med" len="med"/>
          </a:ln>
        </p:spPr>
      </p:cxnSp>
      <p:cxnSp>
        <p:nvCxnSpPr>
          <p:cNvPr id="1130" name="Google Shape;1130;p36"/>
          <p:cNvCxnSpPr/>
          <p:nvPr/>
        </p:nvCxnSpPr>
        <p:spPr>
          <a:xfrm>
            <a:off x="4499400" y="2594225"/>
            <a:ext cx="411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diamond" w="med" len="med"/>
            <a:tailEnd type="diamond" w="med" len="med"/>
          </a:ln>
        </p:spPr>
      </p:cxnSp>
      <p:cxnSp>
        <p:nvCxnSpPr>
          <p:cNvPr id="1131" name="Google Shape;1131;p36"/>
          <p:cNvCxnSpPr/>
          <p:nvPr/>
        </p:nvCxnSpPr>
        <p:spPr>
          <a:xfrm rot="10800000">
            <a:off x="1670225" y="1611975"/>
            <a:ext cx="0" cy="7413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1132" name="Google Shape;1132;p36"/>
          <p:cNvSpPr txBox="1"/>
          <p:nvPr/>
        </p:nvSpPr>
        <p:spPr>
          <a:xfrm>
            <a:off x="2166775" y="4319725"/>
            <a:ext cx="50649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>
                <a:solidFill>
                  <a:schemeClr val="dk1"/>
                </a:solidFill>
              </a:rPr>
              <a:t>SNP: </a:t>
            </a:r>
            <a:r>
              <a:rPr lang="en">
                <a:solidFill>
                  <a:schemeClr val="dk1"/>
                </a:solidFill>
              </a:rPr>
              <a:t>Polimorfismos de nucleótido único, variaciones en un solo par de bases de una secuencia de ADN. El número de SNP aceptables depende del patógeno</a:t>
            </a:r>
            <a:endParaRPr/>
          </a:p>
          <a:p>
            <a:pPr algn="ctr">
              <a:buSzPts val="1200"/>
            </a:pPr>
            <a:endParaRPr/>
          </a:p>
        </p:txBody>
      </p:sp>
      <p:cxnSp>
        <p:nvCxnSpPr>
          <p:cNvPr id="1133" name="Google Shape;1133;p36"/>
          <p:cNvCxnSpPr/>
          <p:nvPr/>
        </p:nvCxnSpPr>
        <p:spPr>
          <a:xfrm rot="10800000">
            <a:off x="2362000" y="3963725"/>
            <a:ext cx="0" cy="39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1134" name="Google Shape;1134;p36"/>
          <p:cNvCxnSpPr/>
          <p:nvPr/>
        </p:nvCxnSpPr>
        <p:spPr>
          <a:xfrm rot="10800000">
            <a:off x="5256150" y="3963725"/>
            <a:ext cx="0" cy="39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135" name="Google Shape;1135;p36"/>
          <p:cNvSpPr txBox="1"/>
          <p:nvPr/>
        </p:nvSpPr>
        <p:spPr>
          <a:xfrm>
            <a:off x="5075250" y="3109163"/>
            <a:ext cx="361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 b="1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b="1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6" name="Google Shape;1136;p36"/>
          <p:cNvSpPr txBox="1"/>
          <p:nvPr/>
        </p:nvSpPr>
        <p:spPr>
          <a:xfrm>
            <a:off x="5075250" y="3416738"/>
            <a:ext cx="361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endParaRPr b="1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7" name="Google Shape;1137;p36"/>
          <p:cNvSpPr txBox="1"/>
          <p:nvPr/>
        </p:nvSpPr>
        <p:spPr>
          <a:xfrm>
            <a:off x="2169875" y="3109163"/>
            <a:ext cx="361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 b="1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endParaRPr b="1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8" name="Google Shape;1138;p36"/>
          <p:cNvSpPr txBox="1"/>
          <p:nvPr/>
        </p:nvSpPr>
        <p:spPr>
          <a:xfrm>
            <a:off x="2169875" y="3416738"/>
            <a:ext cx="361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 b="1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</a:t>
            </a:r>
            <a:endParaRPr b="1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9" name="Google Shape;1139;p36"/>
          <p:cNvSpPr/>
          <p:nvPr/>
        </p:nvSpPr>
        <p:spPr>
          <a:xfrm>
            <a:off x="7979100" y="3175"/>
            <a:ext cx="1164900" cy="6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140" name="Google Shape;1140;p36"/>
          <p:cNvSpPr/>
          <p:nvPr/>
        </p:nvSpPr>
        <p:spPr>
          <a:xfrm>
            <a:off x="7280952" y="2284891"/>
            <a:ext cx="68100" cy="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1" name="Google Shape;1141;p36"/>
          <p:cNvSpPr/>
          <p:nvPr/>
        </p:nvSpPr>
        <p:spPr>
          <a:xfrm>
            <a:off x="7280952" y="2190675"/>
            <a:ext cx="68100" cy="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2" name="Google Shape;1142;p36"/>
          <p:cNvSpPr/>
          <p:nvPr/>
        </p:nvSpPr>
        <p:spPr>
          <a:xfrm>
            <a:off x="7293552" y="3764366"/>
            <a:ext cx="68100" cy="8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3" name="Google Shape;1143;p36"/>
          <p:cNvSpPr txBox="1"/>
          <p:nvPr/>
        </p:nvSpPr>
        <p:spPr>
          <a:xfrm>
            <a:off x="7135475" y="3413852"/>
            <a:ext cx="3618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 b="1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1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4" name="Google Shape;1144;p36"/>
          <p:cNvSpPr txBox="1"/>
          <p:nvPr/>
        </p:nvSpPr>
        <p:spPr>
          <a:xfrm>
            <a:off x="231975" y="1457175"/>
            <a:ext cx="1337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/>
              <a:t>Secuencias alineadas a la referencia</a:t>
            </a:r>
            <a:endParaRPr/>
          </a:p>
        </p:txBody>
      </p:sp>
      <p:sp>
        <p:nvSpPr>
          <p:cNvPr id="1145" name="Google Shape;1145;p36"/>
          <p:cNvSpPr txBox="1"/>
          <p:nvPr/>
        </p:nvSpPr>
        <p:spPr>
          <a:xfrm>
            <a:off x="271400" y="3492525"/>
            <a:ext cx="1337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/>
              <a:t>Genoma consenso</a:t>
            </a:r>
            <a:endParaRPr/>
          </a:p>
        </p:txBody>
      </p:sp>
      <p:sp>
        <p:nvSpPr>
          <p:cNvPr id="1146" name="Google Shape;1146;p36"/>
          <p:cNvSpPr txBox="1"/>
          <p:nvPr/>
        </p:nvSpPr>
        <p:spPr>
          <a:xfrm>
            <a:off x="271400" y="2636025"/>
            <a:ext cx="1337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400"/>
            </a:pPr>
            <a:r>
              <a:rPr lang="en"/>
              <a:t>Genoma de referencia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2"/>
          <p:cNvSpPr txBox="1">
            <a:spLocks noGrp="1"/>
          </p:cNvSpPr>
          <p:nvPr>
            <p:ph type="title"/>
          </p:nvPr>
        </p:nvSpPr>
        <p:spPr>
          <a:xfrm>
            <a:off x="311700" y="2408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Importancia de buena profundidad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422950"/>
            <a:ext cx="8839204" cy="19033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92"/>
          <p:cNvCxnSpPr/>
          <p:nvPr/>
        </p:nvCxnSpPr>
        <p:spPr>
          <a:xfrm rot="10800000" flipH="1">
            <a:off x="786600" y="3378625"/>
            <a:ext cx="8045700" cy="132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92"/>
          <p:cNvSpPr txBox="1"/>
          <p:nvPr/>
        </p:nvSpPr>
        <p:spPr>
          <a:xfrm>
            <a:off x="400775" y="1068450"/>
            <a:ext cx="80457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SzPts val="1700"/>
              <a:buChar char="●"/>
            </a:pPr>
            <a:r>
              <a:rPr lang="en" sz="1700" dirty="0"/>
              <a:t>Las regiones con una cobertura inferior a 10 secuencias se denominarán N en un genoma de consenso.</a:t>
            </a:r>
            <a:endParaRPr sz="1700" dirty="0"/>
          </a:p>
          <a:p>
            <a:pPr marL="457200" indent="-336550">
              <a:buSzPts val="1700"/>
              <a:buChar char="●"/>
            </a:pPr>
            <a:r>
              <a:rPr lang="en" sz="1700" dirty="0"/>
              <a:t>El genoma </a:t>
            </a:r>
            <a:r>
              <a:rPr lang="en" sz="1700" dirty="0">
                <a:solidFill>
                  <a:schemeClr val="dk1"/>
                </a:solidFill>
              </a:rPr>
              <a:t>de consenso</a:t>
            </a:r>
            <a:r>
              <a:rPr lang="en" sz="1700" dirty="0"/>
              <a:t> que se muestra a continuación sería de baja calidad </a:t>
            </a:r>
            <a:endParaRPr sz="1700" dirty="0"/>
          </a:p>
          <a:p>
            <a:pPr marL="457200">
              <a:buClr>
                <a:schemeClr val="dk1"/>
              </a:buClr>
              <a:buSzPts val="1100"/>
            </a:pPr>
            <a:r>
              <a:rPr lang="en" sz="1700" dirty="0"/>
              <a:t>(la mayoría de las llamadas de base serían Ns)</a:t>
            </a:r>
            <a:endParaRPr sz="1700" dirty="0"/>
          </a:p>
          <a:p>
            <a:pPr marL="457200"/>
            <a:endParaRPr sz="1700" dirty="0"/>
          </a:p>
        </p:txBody>
      </p:sp>
      <p:pic>
        <p:nvPicPr>
          <p:cNvPr id="499" name="Google Shape;49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10" y="62842"/>
            <a:ext cx="995022" cy="324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625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2"/>
          <p:cNvSpPr txBox="1">
            <a:spLocks noGrp="1"/>
          </p:cNvSpPr>
          <p:nvPr>
            <p:ph type="title"/>
          </p:nvPr>
        </p:nvSpPr>
        <p:spPr>
          <a:xfrm>
            <a:off x="311700" y="2408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Importancia de buena profundidad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422950"/>
            <a:ext cx="8839204" cy="19033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92"/>
          <p:cNvCxnSpPr/>
          <p:nvPr/>
        </p:nvCxnSpPr>
        <p:spPr>
          <a:xfrm rot="10800000" flipH="1">
            <a:off x="786600" y="3378625"/>
            <a:ext cx="8045700" cy="132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92"/>
          <p:cNvSpPr txBox="1"/>
          <p:nvPr/>
        </p:nvSpPr>
        <p:spPr>
          <a:xfrm>
            <a:off x="400775" y="1068450"/>
            <a:ext cx="80457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SzPts val="1700"/>
              <a:buChar char="●"/>
            </a:pPr>
            <a:r>
              <a:rPr lang="en" sz="1700" dirty="0"/>
              <a:t>Las regiones con una cobertura inferior a 10 secuencias se denominarán N en un genoma de consenso.</a:t>
            </a:r>
            <a:endParaRPr sz="1700" dirty="0"/>
          </a:p>
          <a:p>
            <a:pPr marL="457200" indent="-336550">
              <a:buSzPts val="1700"/>
              <a:buChar char="●"/>
            </a:pPr>
            <a:r>
              <a:rPr lang="en" sz="1700" dirty="0"/>
              <a:t>El genoma </a:t>
            </a:r>
            <a:r>
              <a:rPr lang="en" sz="1700" dirty="0">
                <a:solidFill>
                  <a:schemeClr val="dk1"/>
                </a:solidFill>
              </a:rPr>
              <a:t>de consenso</a:t>
            </a:r>
            <a:r>
              <a:rPr lang="en" sz="1700" dirty="0"/>
              <a:t> que se muestra a continuación sería de baja calidad </a:t>
            </a:r>
            <a:endParaRPr sz="1700" dirty="0"/>
          </a:p>
          <a:p>
            <a:pPr marL="457200">
              <a:buClr>
                <a:schemeClr val="dk1"/>
              </a:buClr>
              <a:buSzPts val="1100"/>
            </a:pPr>
            <a:r>
              <a:rPr lang="en" sz="1700" dirty="0"/>
              <a:t>(la mayoría de las llamadas de base serían Ns)</a:t>
            </a:r>
            <a:endParaRPr sz="1700" dirty="0"/>
          </a:p>
          <a:p>
            <a:pPr marL="457200"/>
            <a:endParaRPr sz="1700" dirty="0"/>
          </a:p>
        </p:txBody>
      </p:sp>
      <p:pic>
        <p:nvPicPr>
          <p:cNvPr id="499" name="Google Shape;49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10" y="62842"/>
            <a:ext cx="995022" cy="3249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660C48C-9906-7714-7AE1-BD5B760896EE}"/>
              </a:ext>
            </a:extLst>
          </p:cNvPr>
          <p:cNvSpPr/>
          <p:nvPr/>
        </p:nvSpPr>
        <p:spPr>
          <a:xfrm>
            <a:off x="786600" y="3404526"/>
            <a:ext cx="7893850" cy="511023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7318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37"/>
          <p:cNvSpPr txBox="1">
            <a:spLocks noGrp="1"/>
          </p:cNvSpPr>
          <p:nvPr>
            <p:ph type="body" idx="1"/>
          </p:nvPr>
        </p:nvSpPr>
        <p:spPr>
          <a:xfrm>
            <a:off x="311700" y="969450"/>
            <a:ext cx="790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42900">
              <a:buSzPts val="1800"/>
            </a:pPr>
            <a:r>
              <a:rPr lang="en" sz="1800"/>
              <a:t>El genoma incluye las regiones codificantes previstas? </a:t>
            </a:r>
            <a:endParaRPr sz="1800"/>
          </a:p>
          <a:p>
            <a:pPr lvl="1" indent="-342900">
              <a:buSzPts val="1800"/>
            </a:pPr>
            <a:r>
              <a:rPr lang="en" sz="1800"/>
              <a:t>Encontrar marcos de lectura abiertos (ORF) y compararlos con genomas conocidos</a:t>
            </a:r>
            <a:endParaRPr sz="1800"/>
          </a:p>
          <a:p>
            <a:pPr indent="0">
              <a:spcBef>
                <a:spcPts val="1200"/>
              </a:spcBef>
              <a:buNone/>
            </a:pPr>
            <a:endParaRPr sz="1800"/>
          </a:p>
          <a:p>
            <a:pPr indent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pic>
        <p:nvPicPr>
          <p:cNvPr id="1152" name="Google Shape;11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774" y="1952476"/>
            <a:ext cx="6377656" cy="24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37"/>
          <p:cNvSpPr txBox="1"/>
          <p:nvPr/>
        </p:nvSpPr>
        <p:spPr>
          <a:xfrm>
            <a:off x="5806800" y="4588100"/>
            <a:ext cx="24669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u="sng">
                <a:solidFill>
                  <a:schemeClr val="hlink"/>
                </a:solidFill>
                <a:hlinkClick r:id="rId4"/>
              </a:rPr>
              <a:t>Rastogi et. al., 2020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4" name="Google Shape;1154;p37"/>
          <p:cNvSpPr txBox="1"/>
          <p:nvPr/>
        </p:nvSpPr>
        <p:spPr>
          <a:xfrm>
            <a:off x="904200" y="9298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" sz="2800">
                <a:solidFill>
                  <a:schemeClr val="dk1"/>
                </a:solidFill>
              </a:rPr>
              <a:t>¿Con que puedo continuar?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8"/>
          <p:cNvSpPr txBox="1">
            <a:spLocks noGrp="1"/>
          </p:cNvSpPr>
          <p:nvPr>
            <p:ph type="body" idx="1"/>
          </p:nvPr>
        </p:nvSpPr>
        <p:spPr>
          <a:xfrm>
            <a:off x="311700" y="1155650"/>
            <a:ext cx="790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indent="-304006">
              <a:buSzPct val="100000"/>
            </a:pPr>
            <a:r>
              <a:rPr lang="en" sz="1900" dirty="0"/>
              <a:t>¿Qué serotipo o variante representa? </a:t>
            </a:r>
            <a:endParaRPr sz="1900" dirty="0"/>
          </a:p>
          <a:p>
            <a:pPr indent="0">
              <a:spcBef>
                <a:spcPts val="1200"/>
              </a:spcBef>
              <a:buNone/>
            </a:pPr>
            <a:endParaRPr sz="1900" dirty="0"/>
          </a:p>
          <a:p>
            <a:pPr indent="-304006">
              <a:spcBef>
                <a:spcPts val="1200"/>
              </a:spcBef>
              <a:buSzPct val="100000"/>
            </a:pPr>
            <a:r>
              <a:rPr lang="en" sz="1900" dirty="0"/>
              <a:t>Utilice las herramientas de tipificación disponibles para determinar el serotipo o linaje del virus</a:t>
            </a:r>
            <a:endParaRPr sz="1900" dirty="0"/>
          </a:p>
          <a:p>
            <a:pPr indent="0">
              <a:spcBef>
                <a:spcPts val="1200"/>
              </a:spcBef>
              <a:buNone/>
            </a:pPr>
            <a:endParaRPr sz="1900" dirty="0"/>
          </a:p>
          <a:p>
            <a:pPr indent="-304006">
              <a:spcBef>
                <a:spcPts val="1200"/>
              </a:spcBef>
              <a:buSzPct val="100000"/>
            </a:pPr>
            <a:r>
              <a:rPr lang="en" sz="1900" u="sng" dirty="0">
                <a:solidFill>
                  <a:schemeClr val="hlink"/>
                </a:solidFill>
                <a:hlinkClick r:id="rId3"/>
              </a:rPr>
              <a:t>Nextclade</a:t>
            </a:r>
            <a:r>
              <a:rPr lang="en" sz="1900" dirty="0"/>
              <a:t> - SARS-CoV-2, Influenza (Gripe), Mpox (Virus del Mono), Virus Sincitial Respiratorio (VSR), Dengue</a:t>
            </a:r>
            <a:endParaRPr sz="1900" dirty="0"/>
          </a:p>
          <a:p>
            <a:pPr indent="0">
              <a:spcBef>
                <a:spcPts val="1200"/>
              </a:spcBef>
              <a:buNone/>
            </a:pPr>
            <a:endParaRPr sz="1900" dirty="0"/>
          </a:p>
          <a:p>
            <a:pPr indent="-304006">
              <a:spcBef>
                <a:spcPts val="1200"/>
              </a:spcBef>
              <a:buSzPct val="100000"/>
            </a:pPr>
            <a:r>
              <a:rPr lang="es-CO" sz="1900" u="sng" dirty="0" err="1">
                <a:solidFill>
                  <a:schemeClr val="hlink"/>
                </a:solidFill>
                <a:hlinkClick r:id="rId4"/>
              </a:rPr>
              <a:t>GenomeDetective</a:t>
            </a:r>
            <a:r>
              <a:rPr lang="en" sz="1900" dirty="0"/>
              <a:t>- Arbovirus, virus de la hepatitis, enterovirus, virus del sarampión</a:t>
            </a:r>
            <a:endParaRPr sz="1900" dirty="0"/>
          </a:p>
          <a:p>
            <a:pPr indent="0">
              <a:spcBef>
                <a:spcPts val="1200"/>
              </a:spcBef>
              <a:buNone/>
            </a:pPr>
            <a:endParaRPr sz="1900" dirty="0"/>
          </a:p>
          <a:p>
            <a:pPr indent="-304006">
              <a:spcBef>
                <a:spcPts val="1200"/>
              </a:spcBef>
              <a:buSzPct val="100000"/>
            </a:pPr>
            <a:r>
              <a:rPr lang="en" sz="1900" dirty="0"/>
              <a:t>Análisis filogenético</a:t>
            </a:r>
            <a:endParaRPr sz="1900" dirty="0"/>
          </a:p>
          <a:p>
            <a:pPr indent="0">
              <a:spcBef>
                <a:spcPts val="1200"/>
              </a:spcBef>
              <a:spcAft>
                <a:spcPts val="1200"/>
              </a:spcAft>
              <a:buNone/>
            </a:pPr>
            <a:endParaRPr sz="1900" dirty="0"/>
          </a:p>
        </p:txBody>
      </p:sp>
      <p:sp>
        <p:nvSpPr>
          <p:cNvPr id="1160" name="Google Shape;1160;p38"/>
          <p:cNvSpPr txBox="1"/>
          <p:nvPr/>
        </p:nvSpPr>
        <p:spPr>
          <a:xfrm>
            <a:off x="904200" y="9298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" sz="2800">
                <a:solidFill>
                  <a:schemeClr val="dk1"/>
                </a:solidFill>
              </a:rPr>
              <a:t>¿Con que puedo continuar?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>
            <a:spLocks noGrp="1"/>
          </p:cNvSpPr>
          <p:nvPr>
            <p:ph type="title"/>
          </p:nvPr>
        </p:nvSpPr>
        <p:spPr>
          <a:xfrm>
            <a:off x="311700" y="143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SzPct val="111111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CZ ID Tiene muchos usos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1400" y="1161414"/>
            <a:ext cx="6154099" cy="3456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0" name="Google Shape;270;p46"/>
          <p:cNvSpPr txBox="1"/>
          <p:nvPr/>
        </p:nvSpPr>
        <p:spPr>
          <a:xfrm>
            <a:off x="218950" y="1589963"/>
            <a:ext cx="2115600" cy="25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CZ ID Pipelines: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SzPts val="1400"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17500"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Análisis de metagenómica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SzPts val="1400"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17500"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Análisis de genes de resistencia a antimicrobianos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SzPts val="1400"/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17500">
              <a:buSzPts val="1400"/>
              <a:buFont typeface="Helvetica Neue"/>
              <a:buChar char="●"/>
            </a:pPr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Ensamblaje de genomas consenso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479520871_0_1220"/>
          <p:cNvSpPr txBox="1"/>
          <p:nvPr/>
        </p:nvSpPr>
        <p:spPr>
          <a:xfrm>
            <a:off x="2775175" y="1555955"/>
            <a:ext cx="58320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s-CO" sz="4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Gracias</a:t>
            </a:r>
            <a:endParaRPr sz="4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s-CO" sz="2600" dirty="0"/>
              <a:t>ntact</a:t>
            </a:r>
            <a:r>
              <a:rPr lang="es-CO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s-CO" sz="2600" dirty="0"/>
              <a:t>:</a:t>
            </a:r>
            <a:endParaRPr sz="2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dirty="0">
                <a:hlinkClick r:id="rId3"/>
              </a:rPr>
              <a:t>hruiz@ins.gov.co</a:t>
            </a:r>
            <a:r>
              <a:rPr lang="es-CO" sz="2600" dirty="0"/>
              <a:t> </a:t>
            </a:r>
            <a:endParaRPr sz="2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hector.genomica@gmail.com</a:t>
            </a:r>
            <a:r>
              <a:rPr lang="es-CO" sz="2600" dirty="0"/>
              <a:t> </a:t>
            </a:r>
            <a:endParaRPr sz="2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22479520871_0_12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93130"/>
            <a:ext cx="2523100" cy="39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2479520871_0_12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25" y="35225"/>
            <a:ext cx="887349" cy="8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2479520871_0_12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5475" y="317851"/>
            <a:ext cx="543976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2479520871_0_12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1950" y="399472"/>
            <a:ext cx="1344650" cy="22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479520871_0_1215"/>
          <p:cNvSpPr txBox="1"/>
          <p:nvPr/>
        </p:nvSpPr>
        <p:spPr>
          <a:xfrm>
            <a:off x="2599300" y="2201175"/>
            <a:ext cx="60780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Algunas de las diapositivas usadas en esta presentación hacen parte del material disponible en </a:t>
            </a:r>
            <a:r>
              <a:rPr lang="es-CO" sz="1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</a:t>
            </a:r>
            <a:r>
              <a:rPr lang="es-CO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Center de CZID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5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https://chanzuckerberg.zendesk.com/hc/en-us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22479520871_0_12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93130"/>
            <a:ext cx="2523100" cy="394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2479520871_0_12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25" y="35225"/>
            <a:ext cx="887349" cy="8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2479520871_0_12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1675" y="317851"/>
            <a:ext cx="543976" cy="3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2479520871_0_12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4350" y="399472"/>
            <a:ext cx="1344650" cy="22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311700" y="28373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t="5793"/>
          <a:stretch/>
        </p:blipFill>
        <p:spPr>
          <a:xfrm>
            <a:off x="460050" y="1323381"/>
            <a:ext cx="8223902" cy="375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92" name="Google Shape;92;p19"/>
          <p:cNvSpPr txBox="1"/>
          <p:nvPr/>
        </p:nvSpPr>
        <p:spPr>
          <a:xfrm>
            <a:off x="246975" y="170900"/>
            <a:ext cx="86898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600"/>
            </a:pPr>
            <a:r>
              <a:rPr lang="en" sz="2600">
                <a:solidFill>
                  <a:schemeClr val="dk1"/>
                </a:solidFill>
              </a:rPr>
              <a:t>Las secuencias genómicas son importantes! Lo que secuenciamos son genomas de consenso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142800" y="71450"/>
            <a:ext cx="90012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" sz="2200" b="1"/>
              <a:t>Genomas de consenso:</a:t>
            </a:r>
            <a:r>
              <a:rPr lang="en" sz="2200"/>
              <a:t> Representan </a:t>
            </a:r>
            <a:r>
              <a:rPr lang="en" sz="2200" u="sng"/>
              <a:t>el nucleótido más frecuentemente observado </a:t>
            </a:r>
            <a:r>
              <a:rPr lang="en" sz="2200"/>
              <a:t>en cada sitio del genoma en el momento de la recolección de muestras</a:t>
            </a:r>
            <a:endParaRPr sz="2200"/>
          </a:p>
        </p:txBody>
      </p:sp>
      <p:sp>
        <p:nvSpPr>
          <p:cNvPr id="98" name="Google Shape;98;p20"/>
          <p:cNvSpPr txBox="1"/>
          <p:nvPr/>
        </p:nvSpPr>
        <p:spPr>
          <a:xfrm>
            <a:off x="4286350" y="1602025"/>
            <a:ext cx="2183700" cy="2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lang="en" sz="1800" b="1">
                <a:solidFill>
                  <a:srgbClr val="FF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4A86E8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800"/>
            </a:pPr>
            <a:r>
              <a:rPr lang="en" sz="1800" b="1">
                <a:solidFill>
                  <a:srgbClr val="4A86E8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FF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800"/>
            </a:pP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4A86E8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FF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sz="1800"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800"/>
            </a:pP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FF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4A86E8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800"/>
            </a:pPr>
            <a:endParaRPr sz="1800" b="1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800"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FF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sz="1800" b="1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2475275" y="2014450"/>
            <a:ext cx="17622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300"/>
            </a:pPr>
            <a:r>
              <a:rPr lang="en" sz="2300"/>
              <a:t>sequencias</a:t>
            </a:r>
            <a:endParaRPr sz="2300"/>
          </a:p>
        </p:txBody>
      </p:sp>
      <p:sp>
        <p:nvSpPr>
          <p:cNvPr id="100" name="Google Shape;100;p20"/>
          <p:cNvSpPr txBox="1"/>
          <p:nvPr/>
        </p:nvSpPr>
        <p:spPr>
          <a:xfrm>
            <a:off x="2448025" y="3538450"/>
            <a:ext cx="17622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300"/>
            </a:pPr>
            <a:r>
              <a:rPr lang="en" sz="2300"/>
              <a:t>Consenso</a:t>
            </a:r>
            <a:endParaRPr sz="2300"/>
          </a:p>
        </p:txBody>
      </p:sp>
      <p:sp>
        <p:nvSpPr>
          <p:cNvPr id="101" name="Google Shape;101;p20"/>
          <p:cNvSpPr/>
          <p:nvPr/>
        </p:nvSpPr>
        <p:spPr>
          <a:xfrm>
            <a:off x="4132825" y="1655775"/>
            <a:ext cx="29700" cy="12042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2524225" y="2928850"/>
            <a:ext cx="17622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300"/>
            </a:pPr>
            <a:r>
              <a:rPr lang="en" sz="2300"/>
              <a:t>Referencia</a:t>
            </a:r>
            <a:endParaRPr sz="2300"/>
          </a:p>
        </p:txBody>
      </p:sp>
      <p:sp>
        <p:nvSpPr>
          <p:cNvPr id="103" name="Google Shape;103;p20"/>
          <p:cNvSpPr/>
          <p:nvPr/>
        </p:nvSpPr>
        <p:spPr>
          <a:xfrm>
            <a:off x="2189100" y="3044700"/>
            <a:ext cx="342900" cy="311700"/>
          </a:xfrm>
          <a:prstGeom prst="star4">
            <a:avLst>
              <a:gd name="adj" fmla="val 12500"/>
            </a:avLst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2033225" y="2975425"/>
            <a:ext cx="232200" cy="196200"/>
          </a:xfrm>
          <a:prstGeom prst="star4">
            <a:avLst>
              <a:gd name="adj" fmla="val 12500"/>
            </a:avLst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2033225" y="3204025"/>
            <a:ext cx="232200" cy="196200"/>
          </a:xfrm>
          <a:prstGeom prst="star4">
            <a:avLst>
              <a:gd name="adj" fmla="val 12500"/>
            </a:avLst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142800" y="71450"/>
            <a:ext cx="90012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" sz="2200" b="1"/>
              <a:t>Genomas de consenso: </a:t>
            </a:r>
            <a:r>
              <a:rPr lang="en" sz="2200"/>
              <a:t>Algunas posiciones pueden tener una gran diversidad y no puede aplicarse la regla de la mayoría para decidir una base. Estos sitios pueden definirse con el </a:t>
            </a:r>
            <a:r>
              <a:rPr lang="en" sz="2200" u="sng"/>
              <a:t>código de ambigüedad</a:t>
            </a:r>
            <a:endParaRPr sz="2200" u="sng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126" y="2185650"/>
            <a:ext cx="3066301" cy="170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551" y="1417650"/>
            <a:ext cx="2677799" cy="36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142800" y="71450"/>
            <a:ext cx="90012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" sz="2200" b="1"/>
              <a:t>Genomas de consenso: </a:t>
            </a:r>
            <a:r>
              <a:rPr lang="en" sz="2200"/>
              <a:t>Algunas posiciones pueden tener una gran diversidad y no puede aplicarse la regla de la mayoría para decidir una base. Estos sitios pueden definirse con el </a:t>
            </a:r>
            <a:r>
              <a:rPr lang="en" sz="2200" u="sng"/>
              <a:t>código de ambigüedad</a:t>
            </a:r>
            <a:endParaRPr sz="2200" u="sng"/>
          </a:p>
          <a:p>
            <a:pPr>
              <a:buSzPts val="1400"/>
            </a:pPr>
            <a:endParaRPr sz="2200" b="1"/>
          </a:p>
        </p:txBody>
      </p:sp>
      <p:sp>
        <p:nvSpPr>
          <p:cNvPr id="118" name="Google Shape;118;p22"/>
          <p:cNvSpPr txBox="1"/>
          <p:nvPr/>
        </p:nvSpPr>
        <p:spPr>
          <a:xfrm>
            <a:off x="4286350" y="1602025"/>
            <a:ext cx="2183700" cy="2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" sz="1800" b="1">
                <a:solidFill>
                  <a:srgbClr val="4A86E8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GG</a:t>
            </a:r>
            <a:r>
              <a:rPr lang="en" sz="1800" b="1">
                <a:solidFill>
                  <a:srgbClr val="FF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800"/>
            </a:pPr>
            <a:r>
              <a:rPr lang="en" sz="1800" b="1">
                <a:solidFill>
                  <a:srgbClr val="4A86E8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FF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800"/>
            </a:pPr>
            <a:r>
              <a:rPr lang="en" sz="1800" b="1">
                <a:solidFill>
                  <a:srgbClr val="99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FF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4A86E8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sz="1800"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800"/>
            </a:pPr>
            <a:r>
              <a:rPr lang="en" sz="1800" b="1">
                <a:solidFill>
                  <a:srgbClr val="99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FF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GG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800"/>
            </a:pPr>
            <a:endParaRPr sz="1800" b="1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GG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800"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800" b="1">
                <a:solidFill>
                  <a:srgbClr val="888888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TT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800" b="1">
                <a:solidFill>
                  <a:srgbClr val="FF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800" b="1">
                <a:solidFill>
                  <a:srgbClr val="999999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448025" y="2014450"/>
            <a:ext cx="1789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300"/>
            </a:pPr>
            <a:r>
              <a:rPr lang="en" sz="2300"/>
              <a:t>secuencias</a:t>
            </a:r>
            <a:endParaRPr sz="2300"/>
          </a:p>
        </p:txBody>
      </p:sp>
      <p:sp>
        <p:nvSpPr>
          <p:cNvPr id="120" name="Google Shape;120;p22"/>
          <p:cNvSpPr txBox="1"/>
          <p:nvPr/>
        </p:nvSpPr>
        <p:spPr>
          <a:xfrm>
            <a:off x="2448025" y="3538450"/>
            <a:ext cx="17622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300"/>
            </a:pPr>
            <a:r>
              <a:rPr lang="en" sz="2300"/>
              <a:t>Consenso</a:t>
            </a:r>
            <a:endParaRPr sz="2300"/>
          </a:p>
        </p:txBody>
      </p:sp>
      <p:sp>
        <p:nvSpPr>
          <p:cNvPr id="121" name="Google Shape;121;p22"/>
          <p:cNvSpPr/>
          <p:nvPr/>
        </p:nvSpPr>
        <p:spPr>
          <a:xfrm>
            <a:off x="4132825" y="1655775"/>
            <a:ext cx="29700" cy="12042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2524225" y="2928850"/>
            <a:ext cx="17622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300"/>
            </a:pPr>
            <a:r>
              <a:rPr lang="en" sz="2300"/>
              <a:t>Referencia</a:t>
            </a:r>
            <a:endParaRPr sz="2300"/>
          </a:p>
        </p:txBody>
      </p:sp>
      <p:sp>
        <p:nvSpPr>
          <p:cNvPr id="123" name="Google Shape;123;p22"/>
          <p:cNvSpPr/>
          <p:nvPr/>
        </p:nvSpPr>
        <p:spPr>
          <a:xfrm>
            <a:off x="2189100" y="3044700"/>
            <a:ext cx="342900" cy="311700"/>
          </a:xfrm>
          <a:prstGeom prst="star4">
            <a:avLst>
              <a:gd name="adj" fmla="val 12500"/>
            </a:avLst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2033225" y="2975425"/>
            <a:ext cx="232200" cy="196200"/>
          </a:xfrm>
          <a:prstGeom prst="star4">
            <a:avLst>
              <a:gd name="adj" fmla="val 12500"/>
            </a:avLst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2033225" y="3204025"/>
            <a:ext cx="232200" cy="196200"/>
          </a:xfrm>
          <a:prstGeom prst="star4">
            <a:avLst>
              <a:gd name="adj" fmla="val 12500"/>
            </a:avLst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5457700" y="4394050"/>
            <a:ext cx="3421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chemeClr val="dk2"/>
                </a:solidFill>
              </a:rPr>
              <a:t>Ns =“bases no existentes”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4334175" y="3982975"/>
            <a:ext cx="232200" cy="311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5684050" y="3982975"/>
            <a:ext cx="232200" cy="311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5"/>
          <p:cNvGrpSpPr/>
          <p:nvPr/>
        </p:nvGrpSpPr>
        <p:grpSpPr>
          <a:xfrm>
            <a:off x="1457325" y="1376757"/>
            <a:ext cx="285900" cy="2278521"/>
            <a:chOff x="1381125" y="1373581"/>
            <a:chExt cx="285900" cy="2278521"/>
          </a:xfrm>
        </p:grpSpPr>
        <p:sp>
          <p:nvSpPr>
            <p:cNvPr id="152" name="Google Shape;152;p25"/>
            <p:cNvSpPr/>
            <p:nvPr/>
          </p:nvSpPr>
          <p:spPr>
            <a:xfrm>
              <a:off x="1381125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1381125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1381125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1381125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1381125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1381125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1381125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1381125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1381125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1381125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1381125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1381125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1381125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1381125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1381125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1381125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1381125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1381125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1381125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381125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1381125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1381125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74" name="Google Shape;174;p25"/>
          <p:cNvGrpSpPr/>
          <p:nvPr/>
        </p:nvGrpSpPr>
        <p:grpSpPr>
          <a:xfrm>
            <a:off x="167021" y="982943"/>
            <a:ext cx="828000" cy="2672335"/>
            <a:chOff x="167021" y="979767"/>
            <a:chExt cx="828000" cy="2672335"/>
          </a:xfrm>
        </p:grpSpPr>
        <p:sp>
          <p:nvSpPr>
            <p:cNvPr id="175" name="Google Shape;175;p25"/>
            <p:cNvSpPr/>
            <p:nvPr/>
          </p:nvSpPr>
          <p:spPr>
            <a:xfrm>
              <a:off x="400050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400050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400050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400050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400050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400050" y="2169873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400050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400050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00050" y="2612257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400050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400050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400050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400050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400050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400050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400050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400050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400050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400050" y="1462058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400050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400050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00050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400050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400050" y="2523780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400050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400050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" name="Google Shape;201;p25"/>
            <p:cNvSpPr txBox="1"/>
            <p:nvPr/>
          </p:nvSpPr>
          <p:spPr>
            <a:xfrm>
              <a:off x="167021" y="979767"/>
              <a:ext cx="828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Secuencias sin procesar (fastq)</a:t>
              </a:r>
              <a:endParaRPr sz="1100"/>
            </a:p>
          </p:txBody>
        </p:sp>
      </p:grpSp>
      <p:sp>
        <p:nvSpPr>
          <p:cNvPr id="202" name="Google Shape;202;p25"/>
          <p:cNvSpPr/>
          <p:nvPr/>
        </p:nvSpPr>
        <p:spPr>
          <a:xfrm>
            <a:off x="7979100" y="3175"/>
            <a:ext cx="1164900" cy="6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83510" y="62842"/>
            <a:ext cx="9951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770625" y="2233700"/>
            <a:ext cx="7074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Control de calidad y remoción de secuencias contaminantes (humano)</a:t>
            </a:r>
            <a:endParaRPr sz="900"/>
          </a:p>
        </p:txBody>
      </p:sp>
      <p:sp>
        <p:nvSpPr>
          <p:cNvPr id="205" name="Google Shape;205;p25"/>
          <p:cNvSpPr txBox="1"/>
          <p:nvPr/>
        </p:nvSpPr>
        <p:spPr>
          <a:xfrm>
            <a:off x="261425" y="69075"/>
            <a:ext cx="89241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800"/>
            </a:pPr>
            <a:r>
              <a:rPr lang="en" sz="2800">
                <a:solidFill>
                  <a:schemeClr val="dk1"/>
                </a:solidFill>
              </a:rPr>
              <a:t>Flujo de trabajo para generar genomas de consenso</a:t>
            </a:r>
            <a:endParaRPr sz="2800">
              <a:solidFill>
                <a:schemeClr val="dk1"/>
              </a:solidFill>
            </a:endParaRPr>
          </a:p>
          <a:p>
            <a:pPr algn="ctr">
              <a:buSzPts val="2800"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1918500" y="2233700"/>
            <a:ext cx="8280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Alineamiento/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Mapeo</a:t>
            </a:r>
            <a:endParaRPr sz="9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1" name="Google Shape;211;p26"/>
          <p:cNvGrpSpPr/>
          <p:nvPr/>
        </p:nvGrpSpPr>
        <p:grpSpPr>
          <a:xfrm>
            <a:off x="1457325" y="1376757"/>
            <a:ext cx="285900" cy="2278521"/>
            <a:chOff x="1381125" y="1373581"/>
            <a:chExt cx="285900" cy="2278521"/>
          </a:xfrm>
        </p:grpSpPr>
        <p:sp>
          <p:nvSpPr>
            <p:cNvPr id="212" name="Google Shape;212;p26"/>
            <p:cNvSpPr/>
            <p:nvPr/>
          </p:nvSpPr>
          <p:spPr>
            <a:xfrm>
              <a:off x="1381125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1381125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381125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381125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381125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1381125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1381125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1381125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1381125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1381125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1381125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1381125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1381125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1381125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1381125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1381125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1381125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1381125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1381125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1381125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381125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1381125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34" name="Google Shape;234;p26"/>
          <p:cNvSpPr txBox="1"/>
          <p:nvPr/>
        </p:nvSpPr>
        <p:spPr>
          <a:xfrm>
            <a:off x="2942763" y="1542325"/>
            <a:ext cx="187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>
              <a:buSzPts val="1100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Secuencias mapeadas a la referencia</a:t>
            </a:r>
            <a:endParaRPr sz="1100"/>
          </a:p>
        </p:txBody>
      </p:sp>
      <p:grpSp>
        <p:nvGrpSpPr>
          <p:cNvPr id="235" name="Google Shape;235;p26"/>
          <p:cNvGrpSpPr/>
          <p:nvPr/>
        </p:nvGrpSpPr>
        <p:grpSpPr>
          <a:xfrm>
            <a:off x="167021" y="982943"/>
            <a:ext cx="828000" cy="2672335"/>
            <a:chOff x="167021" y="979767"/>
            <a:chExt cx="828000" cy="2672335"/>
          </a:xfrm>
        </p:grpSpPr>
        <p:sp>
          <p:nvSpPr>
            <p:cNvPr id="236" name="Google Shape;236;p26"/>
            <p:cNvSpPr/>
            <p:nvPr/>
          </p:nvSpPr>
          <p:spPr>
            <a:xfrm>
              <a:off x="400050" y="2435303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400050" y="208139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400050" y="278921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400050" y="296616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400050" y="172748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400050" y="2169873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400050" y="163901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400050" y="23468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400050" y="2612257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00050" y="2700734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400050" y="2877687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400050" y="2258350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400050" y="305464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400050" y="3143118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400050" y="181596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400050" y="190444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400050" y="323159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00050" y="332007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400050" y="1462058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400050" y="1373581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400050" y="340854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400050" y="1992919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400050" y="1550535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00050" y="2523780"/>
              <a:ext cx="285900" cy="66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400050" y="3497026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00050" y="3585502"/>
              <a:ext cx="285900" cy="6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2" name="Google Shape;262;p26"/>
            <p:cNvSpPr txBox="1"/>
            <p:nvPr/>
          </p:nvSpPr>
          <p:spPr>
            <a:xfrm>
              <a:off x="167021" y="979767"/>
              <a:ext cx="828000" cy="2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algn="ctr">
                <a:buSzPts val="1100"/>
              </a:pP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Secuencias sin procesar (fastq)</a:t>
              </a:r>
              <a:endParaRPr sz="1100"/>
            </a:p>
          </p:txBody>
        </p:sp>
      </p:grpSp>
      <p:sp>
        <p:nvSpPr>
          <p:cNvPr id="263" name="Google Shape;263;p26"/>
          <p:cNvSpPr txBox="1"/>
          <p:nvPr/>
        </p:nvSpPr>
        <p:spPr>
          <a:xfrm>
            <a:off x="2849475" y="2702150"/>
            <a:ext cx="2186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algn="ctr">
              <a:buSzPts val="1100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Genoma de referencia</a:t>
            </a:r>
            <a:endParaRPr sz="1000"/>
          </a:p>
        </p:txBody>
      </p:sp>
      <p:grpSp>
        <p:nvGrpSpPr>
          <p:cNvPr id="264" name="Google Shape;264;p26"/>
          <p:cNvGrpSpPr/>
          <p:nvPr/>
        </p:nvGrpSpPr>
        <p:grpSpPr>
          <a:xfrm>
            <a:off x="3013284" y="2084239"/>
            <a:ext cx="2186789" cy="594569"/>
            <a:chOff x="2557375" y="1471481"/>
            <a:chExt cx="2476825" cy="594569"/>
          </a:xfrm>
        </p:grpSpPr>
        <p:sp>
          <p:nvSpPr>
            <p:cNvPr id="265" name="Google Shape;265;p26"/>
            <p:cNvSpPr/>
            <p:nvPr/>
          </p:nvSpPr>
          <p:spPr>
            <a:xfrm>
              <a:off x="2709800" y="15877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557375" y="18735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2685150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620850" y="16830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2557375" y="1999450"/>
              <a:ext cx="2476800" cy="666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096063" y="16823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8810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3719275" y="14714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3723675" y="17681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3653300" y="16619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3775700" y="15667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3202500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35407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42033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00522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338197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4065375" y="17681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4748300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4528775" y="18742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4674100" y="168233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4748300" y="15863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4443975" y="1778281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3995000" y="1658306"/>
              <a:ext cx="285900" cy="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200"/>
              </a:pP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88" name="Google Shape;288;p26"/>
          <p:cNvSpPr/>
          <p:nvPr/>
        </p:nvSpPr>
        <p:spPr>
          <a:xfrm>
            <a:off x="7979100" y="3175"/>
            <a:ext cx="1164900" cy="6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83510" y="62842"/>
            <a:ext cx="9951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770625" y="2233700"/>
            <a:ext cx="707400" cy="408600"/>
          </a:xfrm>
          <a:prstGeom prst="rightArrow">
            <a:avLst>
              <a:gd name="adj1" fmla="val 49875"/>
              <a:gd name="adj2" fmla="val 523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100"/>
            </a:pPr>
            <a:r>
              <a:rPr lang="en" sz="900" i="1">
                <a:latin typeface="Helvetica Neue"/>
                <a:ea typeface="Helvetica Neue"/>
                <a:cs typeface="Helvetica Neue"/>
                <a:sym typeface="Helvetica Neue"/>
              </a:rPr>
              <a:t>Control de calidad y remoción de secuencias contaminantes (humano)</a:t>
            </a:r>
            <a:endParaRPr sz="900"/>
          </a:p>
        </p:txBody>
      </p:sp>
      <p:sp>
        <p:nvSpPr>
          <p:cNvPr id="291" name="Google Shape;291;p26"/>
          <p:cNvSpPr txBox="1"/>
          <p:nvPr/>
        </p:nvSpPr>
        <p:spPr>
          <a:xfrm>
            <a:off x="261425" y="69075"/>
            <a:ext cx="89241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800"/>
            </a:pPr>
            <a:r>
              <a:rPr lang="en" sz="2800">
                <a:solidFill>
                  <a:schemeClr val="dk1"/>
                </a:solidFill>
              </a:rPr>
              <a:t>Flujo de trabajo para generar genomas de consenso</a:t>
            </a:r>
            <a:endParaRPr sz="2800">
              <a:solidFill>
                <a:schemeClr val="dk1"/>
              </a:solidFill>
            </a:endParaRPr>
          </a:p>
          <a:p>
            <a:pPr algn="ctr">
              <a:buSzPts val="2800"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Words>1235</Words>
  <Application>Microsoft Office PowerPoint</Application>
  <PresentationFormat>Personalizado</PresentationFormat>
  <Paragraphs>196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0" baseType="lpstr">
      <vt:lpstr>Roboto Mono</vt:lpstr>
      <vt:lpstr>Open Sans</vt:lpstr>
      <vt:lpstr>Open Sans Light</vt:lpstr>
      <vt:lpstr>Courier New</vt:lpstr>
      <vt:lpstr>Arial</vt:lpstr>
      <vt:lpstr>Helvetica Neue</vt:lpstr>
      <vt:lpstr>Calibri</vt:lpstr>
      <vt:lpstr>Helvetica Neue Light</vt:lpstr>
      <vt:lpstr>Office Theme</vt:lpstr>
      <vt:lpstr>Presentación de PowerPoint</vt:lpstr>
      <vt:lpstr>Presentación de PowerPoint</vt:lpstr>
      <vt:lpstr>CZ ID Tiene muchos usos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CZ ID para reconstruir genomas consenso</vt:lpstr>
      <vt:lpstr>Automatización de construcción de genomas virales (metagenómica opcional)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Control de calidad del genoma consenso: Parametros</vt:lpstr>
      <vt:lpstr>Control de calidad del genoma consenso: Parametros</vt:lpstr>
      <vt:lpstr>Presentación de PowerPoint</vt:lpstr>
      <vt:lpstr>Presentación de PowerPoint</vt:lpstr>
      <vt:lpstr>Presentación de PowerPoint</vt:lpstr>
      <vt:lpstr>Importancia de buena profundidad</vt:lpstr>
      <vt:lpstr>Importancia de buena profundidad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 Matilde Rodriguez Becerra</dc:creator>
  <cp:lastModifiedBy>Héctor Ruiz</cp:lastModifiedBy>
  <cp:revision>17</cp:revision>
  <dcterms:created xsi:type="dcterms:W3CDTF">2023-05-30T13:49:55Z</dcterms:created>
  <dcterms:modified xsi:type="dcterms:W3CDTF">2024-09-24T17:11:01Z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2023-05-30T00:00:00Z</vt:filetime>
  </property>
  <property fmtid="{D5CDD505-2E9C-101B-9397-08002B2CF9AE}" pid="3" name="Creator">
    <vt:lpwstr>Adobe InDesign 15.1 (Macintosh)</vt:lpwstr>
  </property>
  <property fmtid="{D5CDD505-2E9C-101B-9397-08002B2CF9AE}" pid="4" name="LastSaved">
    <vt:filetime>2023-05-30T00:00:00Z</vt:filetime>
  </property>
  <property fmtid="{D5CDD505-2E9C-101B-9397-08002B2CF9AE}" pid="5" name="Producer">
    <vt:lpwstr>Adobe PDF Library 15.0</vt:lpwstr>
  </property>
  <property fmtid="{D5CDD505-2E9C-101B-9397-08002B2CF9AE}" pid="6" name="ContentTypeId">
    <vt:lpwstr>0x010100F6B9ECF0223A2846BE5B0D1FEF5C8D7B</vt:lpwstr>
  </property>
  <property fmtid="{D5CDD505-2E9C-101B-9397-08002B2CF9AE}" pid="7" name="MediaServiceImageTags">
    <vt:lpwstr/>
  </property>
</Properties>
</file>